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Lst>
  <p:notesMasterIdLst>
    <p:notesMasterId r:id="rId37"/>
  </p:notesMasterIdLst>
  <p:sldIdLst>
    <p:sldId id="256" r:id="rId5"/>
    <p:sldId id="389" r:id="rId6"/>
    <p:sldId id="351" r:id="rId7"/>
    <p:sldId id="352" r:id="rId8"/>
    <p:sldId id="379" r:id="rId9"/>
    <p:sldId id="380" r:id="rId10"/>
    <p:sldId id="353" r:id="rId11"/>
    <p:sldId id="378" r:id="rId12"/>
    <p:sldId id="354" r:id="rId13"/>
    <p:sldId id="349" r:id="rId14"/>
    <p:sldId id="356" r:id="rId15"/>
    <p:sldId id="357" r:id="rId16"/>
    <p:sldId id="358" r:id="rId17"/>
    <p:sldId id="359" r:id="rId18"/>
    <p:sldId id="381" r:id="rId19"/>
    <p:sldId id="383" r:id="rId20"/>
    <p:sldId id="360" r:id="rId21"/>
    <p:sldId id="382" r:id="rId22"/>
    <p:sldId id="361" r:id="rId23"/>
    <p:sldId id="363" r:id="rId24"/>
    <p:sldId id="365" r:id="rId25"/>
    <p:sldId id="367" r:id="rId26"/>
    <p:sldId id="371" r:id="rId27"/>
    <p:sldId id="384" r:id="rId28"/>
    <p:sldId id="387" r:id="rId29"/>
    <p:sldId id="390" r:id="rId30"/>
    <p:sldId id="391" r:id="rId31"/>
    <p:sldId id="385" r:id="rId32"/>
    <p:sldId id="366" r:id="rId33"/>
    <p:sldId id="336" r:id="rId34"/>
    <p:sldId id="386" r:id="rId35"/>
    <p:sldId id="388" r:id="rId36"/>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FF923-9F70-41C7-B3AB-B85906A06EB9}" v="112" dt="2019-10-28T15:28:23.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5" autoAdjust="0"/>
    <p:restoredTop sz="91241" autoAdjust="0"/>
  </p:normalViewPr>
  <p:slideViewPr>
    <p:cSldViewPr>
      <p:cViewPr>
        <p:scale>
          <a:sx n="125" d="100"/>
          <a:sy n="125" d="100"/>
        </p:scale>
        <p:origin x="-82" y="-134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5D12CA6-8F9C-48F2-A300-6F4AA56337C7}" type="slidenum">
              <a:rPr lang="en-US"/>
              <a:pPr>
                <a:defRPr/>
              </a:pPr>
              <a:t>‹#›</a:t>
            </a:fld>
            <a:endParaRPr lang="en-US"/>
          </a:p>
        </p:txBody>
      </p:sp>
    </p:spTree>
    <p:extLst>
      <p:ext uri="{BB962C8B-B14F-4D97-AF65-F5344CB8AC3E}">
        <p14:creationId xmlns:p14="http://schemas.microsoft.com/office/powerpoint/2010/main" val="2633240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p:spPr>
        <p:txBody>
          <a:bodyPr/>
          <a:lstStyle/>
          <a:p>
            <a:endParaRPr lang="en-US" altLang="en-US" dirty="0"/>
          </a:p>
        </p:txBody>
      </p:sp>
      <p:sp>
        <p:nvSpPr>
          <p:cNvPr id="26628"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2FC5BE0E-E8FB-4227-B048-E16C09D0E568}" type="slidenum">
              <a:rPr lang="en-US" altLang="en-US" smtClean="0">
                <a:latin typeface="Arial" charset="0"/>
              </a:rPr>
              <a:pPr/>
              <a:t>1</a:t>
            </a:fld>
            <a:endParaRPr lang="en-US"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10</a:t>
            </a:fld>
            <a:endParaRPr lang="en-US"/>
          </a:p>
        </p:txBody>
      </p:sp>
    </p:spTree>
    <p:extLst>
      <p:ext uri="{BB962C8B-B14F-4D97-AF65-F5344CB8AC3E}">
        <p14:creationId xmlns:p14="http://schemas.microsoft.com/office/powerpoint/2010/main" val="89672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11</a:t>
            </a:fld>
            <a:endParaRPr lang="en-US"/>
          </a:p>
        </p:txBody>
      </p:sp>
    </p:spTree>
    <p:extLst>
      <p:ext uri="{BB962C8B-B14F-4D97-AF65-F5344CB8AC3E}">
        <p14:creationId xmlns:p14="http://schemas.microsoft.com/office/powerpoint/2010/main" val="11741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12</a:t>
            </a:fld>
            <a:endParaRPr lang="en-US"/>
          </a:p>
        </p:txBody>
      </p:sp>
    </p:spTree>
    <p:extLst>
      <p:ext uri="{BB962C8B-B14F-4D97-AF65-F5344CB8AC3E}">
        <p14:creationId xmlns:p14="http://schemas.microsoft.com/office/powerpoint/2010/main" val="151978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13</a:t>
            </a:fld>
            <a:endParaRPr lang="en-US"/>
          </a:p>
        </p:txBody>
      </p:sp>
    </p:spTree>
    <p:extLst>
      <p:ext uri="{BB962C8B-B14F-4D97-AF65-F5344CB8AC3E}">
        <p14:creationId xmlns:p14="http://schemas.microsoft.com/office/powerpoint/2010/main" val="3951443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14</a:t>
            </a:fld>
            <a:endParaRPr lang="en-US"/>
          </a:p>
        </p:txBody>
      </p:sp>
    </p:spTree>
    <p:extLst>
      <p:ext uri="{BB962C8B-B14F-4D97-AF65-F5344CB8AC3E}">
        <p14:creationId xmlns:p14="http://schemas.microsoft.com/office/powerpoint/2010/main" val="54604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15</a:t>
            </a:fld>
            <a:endParaRPr lang="en-US"/>
          </a:p>
        </p:txBody>
      </p:sp>
    </p:spTree>
    <p:extLst>
      <p:ext uri="{BB962C8B-B14F-4D97-AF65-F5344CB8AC3E}">
        <p14:creationId xmlns:p14="http://schemas.microsoft.com/office/powerpoint/2010/main" val="206732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16</a:t>
            </a:fld>
            <a:endParaRPr lang="en-US"/>
          </a:p>
        </p:txBody>
      </p:sp>
    </p:spTree>
    <p:extLst>
      <p:ext uri="{BB962C8B-B14F-4D97-AF65-F5344CB8AC3E}">
        <p14:creationId xmlns:p14="http://schemas.microsoft.com/office/powerpoint/2010/main" val="342016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17</a:t>
            </a:fld>
            <a:endParaRPr lang="en-US"/>
          </a:p>
        </p:txBody>
      </p:sp>
    </p:spTree>
    <p:extLst>
      <p:ext uri="{BB962C8B-B14F-4D97-AF65-F5344CB8AC3E}">
        <p14:creationId xmlns:p14="http://schemas.microsoft.com/office/powerpoint/2010/main" val="648166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18</a:t>
            </a:fld>
            <a:endParaRPr lang="en-US"/>
          </a:p>
        </p:txBody>
      </p:sp>
    </p:spTree>
    <p:extLst>
      <p:ext uri="{BB962C8B-B14F-4D97-AF65-F5344CB8AC3E}">
        <p14:creationId xmlns:p14="http://schemas.microsoft.com/office/powerpoint/2010/main" val="28932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19</a:t>
            </a:fld>
            <a:endParaRPr lang="en-US"/>
          </a:p>
        </p:txBody>
      </p:sp>
    </p:spTree>
    <p:extLst>
      <p:ext uri="{BB962C8B-B14F-4D97-AF65-F5344CB8AC3E}">
        <p14:creationId xmlns:p14="http://schemas.microsoft.com/office/powerpoint/2010/main" val="260602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81000" y="685800"/>
            <a:ext cx="6096000" cy="3429000"/>
          </a:xfrm>
          <a:ln/>
        </p:spPr>
      </p:sp>
      <p:sp>
        <p:nvSpPr>
          <p:cNvPr id="27651" name="Notes Placeholder 2"/>
          <p:cNvSpPr>
            <a:spLocks noGrp="1"/>
          </p:cNvSpPr>
          <p:nvPr>
            <p:ph type="body" idx="1"/>
          </p:nvPr>
        </p:nvSpPr>
        <p:spPr>
          <a:noFill/>
        </p:spPr>
        <p:txBody>
          <a:bodyPr/>
          <a:lstStyle/>
          <a:p>
            <a:endParaRPr lang="en-US" dirty="0"/>
          </a:p>
        </p:txBody>
      </p:sp>
      <p:sp>
        <p:nvSpPr>
          <p:cNvPr id="27652"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1D06865-4121-458B-9B8B-EBC18CBCAAB3}" type="slidenum">
              <a:rPr lang="en-US" altLang="en-US" smtClean="0">
                <a:latin typeface="Arial" charset="0"/>
              </a:rPr>
              <a:pPr/>
              <a:t>2</a:t>
            </a:fld>
            <a:endParaRPr lang="en-US" altLang="en-US">
              <a:latin typeface="Arial" charset="0"/>
            </a:endParaRPr>
          </a:p>
        </p:txBody>
      </p:sp>
    </p:spTree>
    <p:extLst>
      <p:ext uri="{BB962C8B-B14F-4D97-AF65-F5344CB8AC3E}">
        <p14:creationId xmlns:p14="http://schemas.microsoft.com/office/powerpoint/2010/main" val="332664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20</a:t>
            </a:fld>
            <a:endParaRPr lang="en-US"/>
          </a:p>
        </p:txBody>
      </p:sp>
    </p:spTree>
    <p:extLst>
      <p:ext uri="{BB962C8B-B14F-4D97-AF65-F5344CB8AC3E}">
        <p14:creationId xmlns:p14="http://schemas.microsoft.com/office/powerpoint/2010/main" val="4185854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21</a:t>
            </a:fld>
            <a:endParaRPr lang="en-US"/>
          </a:p>
        </p:txBody>
      </p:sp>
    </p:spTree>
    <p:extLst>
      <p:ext uri="{BB962C8B-B14F-4D97-AF65-F5344CB8AC3E}">
        <p14:creationId xmlns:p14="http://schemas.microsoft.com/office/powerpoint/2010/main" val="3157383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22</a:t>
            </a:fld>
            <a:endParaRPr lang="en-US"/>
          </a:p>
        </p:txBody>
      </p:sp>
    </p:spTree>
    <p:extLst>
      <p:ext uri="{BB962C8B-B14F-4D97-AF65-F5344CB8AC3E}">
        <p14:creationId xmlns:p14="http://schemas.microsoft.com/office/powerpoint/2010/main" val="1547609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23</a:t>
            </a:fld>
            <a:endParaRPr lang="en-US"/>
          </a:p>
        </p:txBody>
      </p:sp>
    </p:spTree>
    <p:extLst>
      <p:ext uri="{BB962C8B-B14F-4D97-AF65-F5344CB8AC3E}">
        <p14:creationId xmlns:p14="http://schemas.microsoft.com/office/powerpoint/2010/main" val="3062984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24</a:t>
            </a:fld>
            <a:endParaRPr lang="en-US"/>
          </a:p>
        </p:txBody>
      </p:sp>
    </p:spTree>
    <p:extLst>
      <p:ext uri="{BB962C8B-B14F-4D97-AF65-F5344CB8AC3E}">
        <p14:creationId xmlns:p14="http://schemas.microsoft.com/office/powerpoint/2010/main" val="3458615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25</a:t>
            </a:fld>
            <a:endParaRPr lang="en-US"/>
          </a:p>
        </p:txBody>
      </p:sp>
    </p:spTree>
    <p:extLst>
      <p:ext uri="{BB962C8B-B14F-4D97-AF65-F5344CB8AC3E}">
        <p14:creationId xmlns:p14="http://schemas.microsoft.com/office/powerpoint/2010/main" val="3456815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26</a:t>
            </a:fld>
            <a:endParaRPr lang="en-US"/>
          </a:p>
        </p:txBody>
      </p:sp>
    </p:spTree>
    <p:extLst>
      <p:ext uri="{BB962C8B-B14F-4D97-AF65-F5344CB8AC3E}">
        <p14:creationId xmlns:p14="http://schemas.microsoft.com/office/powerpoint/2010/main" val="225997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27</a:t>
            </a:fld>
            <a:endParaRPr lang="en-US"/>
          </a:p>
        </p:txBody>
      </p:sp>
    </p:spTree>
    <p:extLst>
      <p:ext uri="{BB962C8B-B14F-4D97-AF65-F5344CB8AC3E}">
        <p14:creationId xmlns:p14="http://schemas.microsoft.com/office/powerpoint/2010/main" val="4003432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28</a:t>
            </a:fld>
            <a:endParaRPr lang="en-US"/>
          </a:p>
        </p:txBody>
      </p:sp>
    </p:spTree>
    <p:extLst>
      <p:ext uri="{BB962C8B-B14F-4D97-AF65-F5344CB8AC3E}">
        <p14:creationId xmlns:p14="http://schemas.microsoft.com/office/powerpoint/2010/main" val="4153110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Metrics-</a:t>
            </a:r>
          </a:p>
          <a:p>
            <a:endParaRPr lang="en-US" baseline="0" dirty="0"/>
          </a:p>
          <a:p>
            <a:r>
              <a:rPr lang="en-US" baseline="0" dirty="0"/>
              <a:t>Observe trends, ID areas for improvement.  Maybe target activities to help improve issues with Hours of Work</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Develop key performance indicators and meaningful metrics that measure results – not just activities.  For example, maybe set a KPI for 100% timely closure of improvement actions or a 100% RSL Pass Rate.</a:t>
            </a:r>
          </a:p>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29</a:t>
            </a:fld>
            <a:endParaRPr lang="en-US"/>
          </a:p>
        </p:txBody>
      </p:sp>
    </p:spTree>
    <p:extLst>
      <p:ext uri="{BB962C8B-B14F-4D97-AF65-F5344CB8AC3E}">
        <p14:creationId xmlns:p14="http://schemas.microsoft.com/office/powerpoint/2010/main" val="265415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3</a:t>
            </a:fld>
            <a:endParaRPr lang="en-US"/>
          </a:p>
        </p:txBody>
      </p:sp>
    </p:spTree>
    <p:extLst>
      <p:ext uri="{BB962C8B-B14F-4D97-AF65-F5344CB8AC3E}">
        <p14:creationId xmlns:p14="http://schemas.microsoft.com/office/powerpoint/2010/main" val="3995106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30</a:t>
            </a:fld>
            <a:endParaRPr lang="en-US"/>
          </a:p>
        </p:txBody>
      </p:sp>
    </p:spTree>
    <p:extLst>
      <p:ext uri="{BB962C8B-B14F-4D97-AF65-F5344CB8AC3E}">
        <p14:creationId xmlns:p14="http://schemas.microsoft.com/office/powerpoint/2010/main" val="206226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31</a:t>
            </a:fld>
            <a:endParaRPr lang="en-US"/>
          </a:p>
        </p:txBody>
      </p:sp>
    </p:spTree>
    <p:extLst>
      <p:ext uri="{BB962C8B-B14F-4D97-AF65-F5344CB8AC3E}">
        <p14:creationId xmlns:p14="http://schemas.microsoft.com/office/powerpoint/2010/main" val="1621750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32</a:t>
            </a:fld>
            <a:endParaRPr lang="en-US"/>
          </a:p>
        </p:txBody>
      </p:sp>
    </p:spTree>
    <p:extLst>
      <p:ext uri="{BB962C8B-B14F-4D97-AF65-F5344CB8AC3E}">
        <p14:creationId xmlns:p14="http://schemas.microsoft.com/office/powerpoint/2010/main" val="235725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4</a:t>
            </a:fld>
            <a:endParaRPr lang="en-US"/>
          </a:p>
        </p:txBody>
      </p:sp>
    </p:spTree>
    <p:extLst>
      <p:ext uri="{BB962C8B-B14F-4D97-AF65-F5344CB8AC3E}">
        <p14:creationId xmlns:p14="http://schemas.microsoft.com/office/powerpoint/2010/main" val="233721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5</a:t>
            </a:fld>
            <a:endParaRPr lang="en-US"/>
          </a:p>
        </p:txBody>
      </p:sp>
    </p:spTree>
    <p:extLst>
      <p:ext uri="{BB962C8B-B14F-4D97-AF65-F5344CB8AC3E}">
        <p14:creationId xmlns:p14="http://schemas.microsoft.com/office/powerpoint/2010/main" val="214308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6</a:t>
            </a:fld>
            <a:endParaRPr lang="en-US"/>
          </a:p>
        </p:txBody>
      </p:sp>
    </p:spTree>
    <p:extLst>
      <p:ext uri="{BB962C8B-B14F-4D97-AF65-F5344CB8AC3E}">
        <p14:creationId xmlns:p14="http://schemas.microsoft.com/office/powerpoint/2010/main" val="7893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7</a:t>
            </a:fld>
            <a:endParaRPr lang="en-US"/>
          </a:p>
        </p:txBody>
      </p:sp>
    </p:spTree>
    <p:extLst>
      <p:ext uri="{BB962C8B-B14F-4D97-AF65-F5344CB8AC3E}">
        <p14:creationId xmlns:p14="http://schemas.microsoft.com/office/powerpoint/2010/main" val="257114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8</a:t>
            </a:fld>
            <a:endParaRPr lang="en-US"/>
          </a:p>
        </p:txBody>
      </p:sp>
    </p:spTree>
    <p:extLst>
      <p:ext uri="{BB962C8B-B14F-4D97-AF65-F5344CB8AC3E}">
        <p14:creationId xmlns:p14="http://schemas.microsoft.com/office/powerpoint/2010/main" val="84390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5D12CA6-8F9C-48F2-A300-6F4AA56337C7}" type="slidenum">
              <a:rPr lang="en-US" smtClean="0"/>
              <a:pPr>
                <a:defRPr/>
              </a:pPr>
              <a:t>9</a:t>
            </a:fld>
            <a:endParaRPr lang="en-US"/>
          </a:p>
        </p:txBody>
      </p:sp>
    </p:spTree>
    <p:extLst>
      <p:ext uri="{BB962C8B-B14F-4D97-AF65-F5344CB8AC3E}">
        <p14:creationId xmlns:p14="http://schemas.microsoft.com/office/powerpoint/2010/main" val="153365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8" y="3200400"/>
            <a:ext cx="9140825" cy="1943100"/>
            <a:chOff x="2" y="2688"/>
            <a:chExt cx="5758" cy="1632"/>
          </a:xfrm>
        </p:grpSpPr>
        <p:sp>
          <p:nvSpPr>
            <p:cNvPr id="5" name="Freeform 3"/>
            <p:cNvSpPr>
              <a:spLocks/>
            </p:cNvSpPr>
            <p:nvPr/>
          </p:nvSpPr>
          <p:spPr bwMode="hidden">
            <a:xfrm>
              <a:off x="2" y="2688"/>
              <a:ext cx="5758" cy="1632"/>
            </a:xfrm>
            <a:custGeom>
              <a:avLst/>
              <a:gdLst>
                <a:gd name="T0" fmla="*/ 5978 w 5740"/>
                <a:gd name="T1" fmla="*/ 0 h 4316"/>
                <a:gd name="T2" fmla="*/ 0 w 5740"/>
                <a:gd name="T3" fmla="*/ 0 h 4316"/>
                <a:gd name="T4" fmla="*/ 0 w 5740"/>
                <a:gd name="T5" fmla="*/ 0 h 4316"/>
                <a:gd name="T6" fmla="*/ 5978 w 5740"/>
                <a:gd name="T7" fmla="*/ 0 h 4316"/>
                <a:gd name="T8" fmla="*/ 5978 w 5740"/>
                <a:gd name="T9" fmla="*/ 0 h 4316"/>
                <a:gd name="T10" fmla="*/ 5978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2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2 w 382"/>
                  <a:gd name="T19" fmla="*/ 96 h 96"/>
                  <a:gd name="T20" fmla="*/ 276 w 382"/>
                  <a:gd name="T21" fmla="*/ 90 h 96"/>
                  <a:gd name="T22" fmla="*/ 324 w 382"/>
                  <a:gd name="T23" fmla="*/ 84 h 96"/>
                  <a:gd name="T24" fmla="*/ 365 w 382"/>
                  <a:gd name="T25" fmla="*/ 66 h 96"/>
                  <a:gd name="T26" fmla="*/ 395 w 382"/>
                  <a:gd name="T27" fmla="*/ 42 h 96"/>
                  <a:gd name="T28" fmla="*/ 389 w 382"/>
                  <a:gd name="T29" fmla="*/ 42 h 96"/>
                  <a:gd name="T30" fmla="*/ 359 w 382"/>
                  <a:gd name="T31" fmla="*/ 66 h 96"/>
                  <a:gd name="T32" fmla="*/ 318 w 382"/>
                  <a:gd name="T33" fmla="*/ 78 h 96"/>
                  <a:gd name="T34" fmla="*/ 276 w 382"/>
                  <a:gd name="T35" fmla="*/ 90 h 96"/>
                  <a:gd name="T36" fmla="*/ 222 w 382"/>
                  <a:gd name="T37" fmla="*/ 96 h 96"/>
                  <a:gd name="T38" fmla="*/ 22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32 w 185"/>
                  <a:gd name="T5" fmla="*/ 36 h 210"/>
                  <a:gd name="T6" fmla="*/ 168 w 185"/>
                  <a:gd name="T7" fmla="*/ 72 h 210"/>
                  <a:gd name="T8" fmla="*/ 174 w 185"/>
                  <a:gd name="T9" fmla="*/ 90 h 210"/>
                  <a:gd name="T10" fmla="*/ 180 w 185"/>
                  <a:gd name="T11" fmla="*/ 114 h 210"/>
                  <a:gd name="T12" fmla="*/ 174 w 185"/>
                  <a:gd name="T13" fmla="*/ 138 h 210"/>
                  <a:gd name="T14" fmla="*/ 162 w 185"/>
                  <a:gd name="T15" fmla="*/ 162 h 210"/>
                  <a:gd name="T16" fmla="*/ 132 w 185"/>
                  <a:gd name="T17" fmla="*/ 180 h 210"/>
                  <a:gd name="T18" fmla="*/ 90 w 185"/>
                  <a:gd name="T19" fmla="*/ 198 h 210"/>
                  <a:gd name="T20" fmla="*/ 109 w 185"/>
                  <a:gd name="T21" fmla="*/ 210 h 210"/>
                  <a:gd name="T22" fmla="*/ 144 w 185"/>
                  <a:gd name="T23" fmla="*/ 192 h 210"/>
                  <a:gd name="T24" fmla="*/ 174 w 185"/>
                  <a:gd name="T25" fmla="*/ 168 h 210"/>
                  <a:gd name="T26" fmla="*/ 192 w 185"/>
                  <a:gd name="T27" fmla="*/ 144 h 210"/>
                  <a:gd name="T28" fmla="*/ 198 w 185"/>
                  <a:gd name="T29" fmla="*/ 114 h 210"/>
                  <a:gd name="T30" fmla="*/ 192 w 185"/>
                  <a:gd name="T31" fmla="*/ 90 h 210"/>
                  <a:gd name="T32" fmla="*/ 186 w 185"/>
                  <a:gd name="T33" fmla="*/ 66 h 210"/>
                  <a:gd name="T34" fmla="*/ 168 w 185"/>
                  <a:gd name="T35" fmla="*/ 48 h 210"/>
                  <a:gd name="T36" fmla="*/ 14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grpSp>
        </p:grpSp>
      </p:grpSp>
      <p:sp>
        <p:nvSpPr>
          <p:cNvPr id="134210" name="Rectangle 66"/>
          <p:cNvSpPr>
            <a:spLocks noGrp="1" noChangeArrowheads="1"/>
          </p:cNvSpPr>
          <p:nvPr>
            <p:ph type="ctrTitle" sz="quarter"/>
          </p:nvPr>
        </p:nvSpPr>
        <p:spPr>
          <a:xfrm>
            <a:off x="685800" y="1269207"/>
            <a:ext cx="7772400" cy="1302544"/>
          </a:xfrm>
        </p:spPr>
        <p:txBody>
          <a:bodyPr anchor="b"/>
          <a:lstStyle>
            <a:lvl1pPr>
              <a:defRPr sz="5400"/>
            </a:lvl1pPr>
          </a:lstStyle>
          <a:p>
            <a:pPr lvl="0"/>
            <a:r>
              <a:rPr lang="en-US" noProof="0"/>
              <a:t>Click to edit Master title style</a:t>
            </a:r>
          </a:p>
        </p:txBody>
      </p:sp>
      <p:sp>
        <p:nvSpPr>
          <p:cNvPr id="134211" name="Rectangle 67"/>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xfrm>
            <a:off x="457200" y="4686300"/>
            <a:ext cx="2133600" cy="3429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4686300"/>
            <a:ext cx="2895600" cy="3429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4686300"/>
            <a:ext cx="2133600" cy="342900"/>
          </a:xfrm>
        </p:spPr>
        <p:txBody>
          <a:bodyPr/>
          <a:lstStyle>
            <a:lvl1pPr>
              <a:defRPr/>
            </a:lvl1pPr>
          </a:lstStyle>
          <a:p>
            <a:pPr>
              <a:defRPr/>
            </a:pPr>
            <a:fld id="{9B18D818-D955-4C7F-9855-13F89ACAAC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705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666BFAA-5AD2-4818-85BB-8075DBC3DF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963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1"/>
            <a:ext cx="2057400" cy="43862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1"/>
            <a:ext cx="6019800" cy="43862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E771753-571D-417B-9835-258603B58B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368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B4F1F97-AC2F-4C84-A9F6-190A19B2E4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892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37C9383E-5AA8-4D73-8D3D-01187289B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61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1F1B14F-34B8-45C5-96AA-20A3D07BF1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130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0261F1A-9643-443C-BA2D-96CAC70630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45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0F44879-F09B-44F9-8AC1-069CE24FD5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259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174F3B89-CD00-4642-B02D-0BD000808C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61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89C8EFF0-27E2-4615-BBE3-7D5051069D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9295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0F6825EB-E475-4445-A419-D2FAC62C70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162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3543AD4-2BD9-4A35-BFE4-30F19B9BAA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305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A968FF0-D076-4656-9708-AF1CA38643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059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Freeform 2"/>
          <p:cNvSpPr>
            <a:spLocks/>
          </p:cNvSpPr>
          <p:nvPr/>
        </p:nvSpPr>
        <p:spPr bwMode="hidden">
          <a:xfrm>
            <a:off x="6627813" y="4822032"/>
            <a:ext cx="285750" cy="157163"/>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grpSp>
        <p:nvGrpSpPr>
          <p:cNvPr id="1027" name="Group 3"/>
          <p:cNvGrpSpPr>
            <a:grpSpLocks/>
          </p:cNvGrpSpPr>
          <p:nvPr/>
        </p:nvGrpSpPr>
        <p:grpSpPr bwMode="auto">
          <a:xfrm>
            <a:off x="3178" y="3200400"/>
            <a:ext cx="9140825" cy="1943100"/>
            <a:chOff x="2" y="2688"/>
            <a:chExt cx="5758" cy="1632"/>
          </a:xfrm>
        </p:grpSpPr>
        <p:sp>
          <p:nvSpPr>
            <p:cNvPr id="1033" name="Freeform 4"/>
            <p:cNvSpPr>
              <a:spLocks/>
            </p:cNvSpPr>
            <p:nvPr/>
          </p:nvSpPr>
          <p:spPr bwMode="hidden">
            <a:xfrm>
              <a:off x="2" y="2688"/>
              <a:ext cx="5758" cy="1632"/>
            </a:xfrm>
            <a:custGeom>
              <a:avLst/>
              <a:gdLst>
                <a:gd name="T0" fmla="*/ 5978 w 5740"/>
                <a:gd name="T1" fmla="*/ 0 h 4316"/>
                <a:gd name="T2" fmla="*/ 0 w 5740"/>
                <a:gd name="T3" fmla="*/ 0 h 4316"/>
                <a:gd name="T4" fmla="*/ 0 w 5740"/>
                <a:gd name="T5" fmla="*/ 0 h 4316"/>
                <a:gd name="T6" fmla="*/ 5978 w 5740"/>
                <a:gd name="T7" fmla="*/ 0 h 4316"/>
                <a:gd name="T8" fmla="*/ 5978 w 5740"/>
                <a:gd name="T9" fmla="*/ 0 h 4316"/>
                <a:gd name="T10" fmla="*/ 5978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nvGrpSpPr>
            <p:cNvPr id="1034" name="Group 5"/>
            <p:cNvGrpSpPr>
              <a:grpSpLocks/>
            </p:cNvGrpSpPr>
            <p:nvPr userDrawn="1"/>
          </p:nvGrpSpPr>
          <p:grpSpPr bwMode="auto">
            <a:xfrm>
              <a:off x="3528" y="3715"/>
              <a:ext cx="792" cy="521"/>
              <a:chOff x="3527" y="3715"/>
              <a:chExt cx="792" cy="521"/>
            </a:xfrm>
          </p:grpSpPr>
          <p:sp>
            <p:nvSpPr>
              <p:cNvPr id="13312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2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2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29"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3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3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3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3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3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3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3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3313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3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4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4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4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4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3315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5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5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3315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5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5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0"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1"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2"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33165"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cs typeface="Arial" pitchFamily="34" charset="0"/>
                </a:endParaRPr>
              </a:p>
            </p:txBody>
          </p:sp>
          <p:sp>
            <p:nvSpPr>
              <p:cNvPr id="13316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6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7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7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7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sp>
            <p:nvSpPr>
              <p:cNvPr id="13317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Arial" charset="0"/>
                  <a:cs typeface="Arial" pitchFamily="34"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2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2 w 382"/>
                  <a:gd name="T19" fmla="*/ 96 h 96"/>
                  <a:gd name="T20" fmla="*/ 276 w 382"/>
                  <a:gd name="T21" fmla="*/ 90 h 96"/>
                  <a:gd name="T22" fmla="*/ 324 w 382"/>
                  <a:gd name="T23" fmla="*/ 84 h 96"/>
                  <a:gd name="T24" fmla="*/ 365 w 382"/>
                  <a:gd name="T25" fmla="*/ 66 h 96"/>
                  <a:gd name="T26" fmla="*/ 395 w 382"/>
                  <a:gd name="T27" fmla="*/ 42 h 96"/>
                  <a:gd name="T28" fmla="*/ 389 w 382"/>
                  <a:gd name="T29" fmla="*/ 42 h 96"/>
                  <a:gd name="T30" fmla="*/ 359 w 382"/>
                  <a:gd name="T31" fmla="*/ 66 h 96"/>
                  <a:gd name="T32" fmla="*/ 318 w 382"/>
                  <a:gd name="T33" fmla="*/ 78 h 96"/>
                  <a:gd name="T34" fmla="*/ 276 w 382"/>
                  <a:gd name="T35" fmla="*/ 90 h 96"/>
                  <a:gd name="T36" fmla="*/ 222 w 382"/>
                  <a:gd name="T37" fmla="*/ 96 h 96"/>
                  <a:gd name="T38" fmla="*/ 22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32 w 185"/>
                  <a:gd name="T5" fmla="*/ 36 h 210"/>
                  <a:gd name="T6" fmla="*/ 168 w 185"/>
                  <a:gd name="T7" fmla="*/ 72 h 210"/>
                  <a:gd name="T8" fmla="*/ 174 w 185"/>
                  <a:gd name="T9" fmla="*/ 90 h 210"/>
                  <a:gd name="T10" fmla="*/ 180 w 185"/>
                  <a:gd name="T11" fmla="*/ 114 h 210"/>
                  <a:gd name="T12" fmla="*/ 174 w 185"/>
                  <a:gd name="T13" fmla="*/ 138 h 210"/>
                  <a:gd name="T14" fmla="*/ 162 w 185"/>
                  <a:gd name="T15" fmla="*/ 162 h 210"/>
                  <a:gd name="T16" fmla="*/ 132 w 185"/>
                  <a:gd name="T17" fmla="*/ 180 h 210"/>
                  <a:gd name="T18" fmla="*/ 90 w 185"/>
                  <a:gd name="T19" fmla="*/ 198 h 210"/>
                  <a:gd name="T20" fmla="*/ 109 w 185"/>
                  <a:gd name="T21" fmla="*/ 210 h 210"/>
                  <a:gd name="T22" fmla="*/ 144 w 185"/>
                  <a:gd name="T23" fmla="*/ 192 h 210"/>
                  <a:gd name="T24" fmla="*/ 174 w 185"/>
                  <a:gd name="T25" fmla="*/ 168 h 210"/>
                  <a:gd name="T26" fmla="*/ 192 w 185"/>
                  <a:gd name="T27" fmla="*/ 144 h 210"/>
                  <a:gd name="T28" fmla="*/ 198 w 185"/>
                  <a:gd name="T29" fmla="*/ 114 h 210"/>
                  <a:gd name="T30" fmla="*/ 192 w 185"/>
                  <a:gd name="T31" fmla="*/ 90 h 210"/>
                  <a:gd name="T32" fmla="*/ 186 w 185"/>
                  <a:gd name="T33" fmla="*/ 66 h 210"/>
                  <a:gd name="T34" fmla="*/ 168 w 185"/>
                  <a:gd name="T35" fmla="*/ 48 h 210"/>
                  <a:gd name="T36" fmla="*/ 14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Arial" pitchFamily="34" charset="0"/>
                  <a:cs typeface="Arial" pitchFamily="34" charset="0"/>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solidFill>
                      <a:srgbClr val="FFFFFF"/>
                    </a:solidFill>
                  </a:endParaRPr>
                </a:p>
              </p:txBody>
            </p:sp>
          </p:grpSp>
        </p:grpSp>
      </p:grpSp>
      <p:sp>
        <p:nvSpPr>
          <p:cNvPr id="133187" name="Rectangle 67"/>
          <p:cNvSpPr>
            <a:spLocks noGrp="1" noChangeArrowheads="1"/>
          </p:cNvSpPr>
          <p:nvPr>
            <p:ph type="title"/>
          </p:nvPr>
        </p:nvSpPr>
        <p:spPr bwMode="auto">
          <a:xfrm>
            <a:off x="457200" y="208361"/>
            <a:ext cx="8229600" cy="8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88" name="Rectangle 68"/>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9" name="Rectangle 69"/>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mn-cs"/>
              </a:defRPr>
            </a:lvl1pPr>
          </a:lstStyle>
          <a:p>
            <a:pPr>
              <a:defRPr/>
            </a:pPr>
            <a:endParaRPr lang="en-US">
              <a:solidFill>
                <a:srgbClr val="FFFFFF"/>
              </a:solidFill>
            </a:endParaRPr>
          </a:p>
        </p:txBody>
      </p:sp>
      <p:sp>
        <p:nvSpPr>
          <p:cNvPr id="133190" name="Rectangle 70"/>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mn-cs"/>
              </a:defRPr>
            </a:lvl1pPr>
          </a:lstStyle>
          <a:p>
            <a:pPr>
              <a:defRPr/>
            </a:pPr>
            <a:endParaRPr lang="en-US">
              <a:solidFill>
                <a:srgbClr val="FFFFFF"/>
              </a:solidFill>
            </a:endParaRPr>
          </a:p>
        </p:txBody>
      </p:sp>
      <p:sp>
        <p:nvSpPr>
          <p:cNvPr id="133191" name="Rectangle 7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cs typeface="+mn-cs"/>
              </a:defRPr>
            </a:lvl1pPr>
          </a:lstStyle>
          <a:p>
            <a:pPr>
              <a:defRPr/>
            </a:pPr>
            <a:fld id="{9DA6D43D-DB6B-47D4-8CB3-3F01409120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9340269"/>
      </p:ext>
    </p:extLst>
  </p:cSld>
  <p:clrMap bg1="dk2" tx1="lt1" bg2="dk1"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bwMode="auto">
          <a:xfrm>
            <a:off x="762000" y="742950"/>
            <a:ext cx="77724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r>
              <a:rPr lang="en-US" altLang="en-US" sz="4400" kern="0" dirty="0">
                <a:solidFill>
                  <a:srgbClr val="00B050"/>
                </a:solidFill>
                <a:latin typeface="Calibri" panose="020F0502020204030204" pitchFamily="34" charset="0"/>
              </a:rPr>
              <a:t>Corporate Social Responsibility: Looking at EHS and Sustainability Issues Outside the Box</a:t>
            </a: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solidFill>
                  <a:schemeClr val="tx1"/>
                </a:solidFill>
                <a:latin typeface="Calibri" panose="020F0502020204030204" pitchFamily="34" charset="0"/>
              </a:rPr>
              <a:t>Matt Conway CHMM, CSP</a:t>
            </a: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solidFill>
                  <a:schemeClr val="tx1"/>
                </a:solidFill>
                <a:latin typeface="Calibri" panose="020F0502020204030204" pitchFamily="34" charset="0"/>
              </a:rPr>
              <a:t/>
            </a:r>
            <a:br>
              <a:rPr lang="en-US" altLang="en-US" sz="3200" kern="0" dirty="0">
                <a:solidFill>
                  <a:schemeClr val="tx1"/>
                </a:solidFill>
                <a:latin typeface="Calibri" panose="020F0502020204030204" pitchFamily="34" charset="0"/>
              </a:rPr>
            </a:br>
            <a:r>
              <a:rPr lang="en-US" altLang="en-US" sz="1800" kern="0" dirty="0">
                <a:solidFill>
                  <a:schemeClr val="tx1"/>
                </a:solidFill>
                <a:latin typeface="Calibri" panose="020F0502020204030204" pitchFamily="34" charset="0"/>
              </a:rPr>
              <a:t>Environmental Compliance Assistance for Business &amp; Industry Seminar</a:t>
            </a:r>
          </a:p>
          <a:p>
            <a:pPr eaLnBrk="1" hangingPunct="1"/>
            <a:r>
              <a:rPr lang="en-US" altLang="en-US" sz="1800" kern="0" dirty="0">
                <a:solidFill>
                  <a:schemeClr val="tx1"/>
                </a:solidFill>
                <a:latin typeface="Calibri" panose="020F0502020204030204" pitchFamily="34" charset="0"/>
              </a:rPr>
              <a:t>October 29,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Are these new challenges EHS Issues?</a:t>
            </a:r>
          </a:p>
        </p:txBody>
      </p:sp>
      <p:pic>
        <p:nvPicPr>
          <p:cNvPr id="5" name="Picture 4"/>
          <p:cNvPicPr>
            <a:picLocks noChangeAspect="1"/>
          </p:cNvPicPr>
          <p:nvPr/>
        </p:nvPicPr>
        <p:blipFill>
          <a:blip r:embed="rId3"/>
          <a:stretch>
            <a:fillRect/>
          </a:stretch>
        </p:blipFill>
        <p:spPr>
          <a:xfrm>
            <a:off x="381000" y="895350"/>
            <a:ext cx="1739537" cy="2194560"/>
          </a:xfrm>
          <a:prstGeom prst="rect">
            <a:avLst/>
          </a:prstGeom>
        </p:spPr>
      </p:pic>
      <p:pic>
        <p:nvPicPr>
          <p:cNvPr id="6" name="Picture 5"/>
          <p:cNvPicPr>
            <a:picLocks noChangeAspect="1"/>
          </p:cNvPicPr>
          <p:nvPr/>
        </p:nvPicPr>
        <p:blipFill>
          <a:blip r:embed="rId4"/>
          <a:stretch>
            <a:fillRect/>
          </a:stretch>
        </p:blipFill>
        <p:spPr>
          <a:xfrm>
            <a:off x="454004" y="3303777"/>
            <a:ext cx="1593528" cy="1188720"/>
          </a:xfrm>
          <a:prstGeom prst="rect">
            <a:avLst/>
          </a:prstGeom>
        </p:spPr>
      </p:pic>
      <p:pic>
        <p:nvPicPr>
          <p:cNvPr id="7" name="Picture 6"/>
          <p:cNvPicPr>
            <a:picLocks noChangeAspect="1"/>
          </p:cNvPicPr>
          <p:nvPr/>
        </p:nvPicPr>
        <p:blipFill>
          <a:blip r:embed="rId5"/>
          <a:stretch>
            <a:fillRect/>
          </a:stretch>
        </p:blipFill>
        <p:spPr>
          <a:xfrm>
            <a:off x="3246127" y="757594"/>
            <a:ext cx="1188823" cy="1792379"/>
          </a:xfrm>
          <a:prstGeom prst="rect">
            <a:avLst/>
          </a:prstGeom>
        </p:spPr>
      </p:pic>
      <p:pic>
        <p:nvPicPr>
          <p:cNvPr id="10" name="Picture 9"/>
          <p:cNvPicPr>
            <a:picLocks noChangeAspect="1"/>
          </p:cNvPicPr>
          <p:nvPr/>
        </p:nvPicPr>
        <p:blipFill>
          <a:blip r:embed="rId6"/>
          <a:stretch>
            <a:fillRect/>
          </a:stretch>
        </p:blipFill>
        <p:spPr>
          <a:xfrm>
            <a:off x="2591495" y="2927076"/>
            <a:ext cx="1835055" cy="1828959"/>
          </a:xfrm>
          <a:prstGeom prst="rect">
            <a:avLst/>
          </a:prstGeom>
        </p:spPr>
      </p:pic>
      <p:grpSp>
        <p:nvGrpSpPr>
          <p:cNvPr id="14" name="Group 13"/>
          <p:cNvGrpSpPr/>
          <p:nvPr/>
        </p:nvGrpSpPr>
        <p:grpSpPr>
          <a:xfrm>
            <a:off x="4438918" y="3120897"/>
            <a:ext cx="4572000" cy="1942123"/>
            <a:chOff x="4438918" y="3120897"/>
            <a:chExt cx="4572000" cy="1942123"/>
          </a:xfrm>
        </p:grpSpPr>
        <p:pic>
          <p:nvPicPr>
            <p:cNvPr id="11" name="Picture 10"/>
            <p:cNvPicPr>
              <a:picLocks noChangeAspect="1"/>
            </p:cNvPicPr>
            <p:nvPr/>
          </p:nvPicPr>
          <p:blipFill>
            <a:blip r:embed="rId7"/>
            <a:stretch>
              <a:fillRect/>
            </a:stretch>
          </p:blipFill>
          <p:spPr>
            <a:xfrm>
              <a:off x="5351319" y="3120897"/>
              <a:ext cx="2331720" cy="1554480"/>
            </a:xfrm>
            <a:prstGeom prst="rect">
              <a:avLst/>
            </a:prstGeom>
          </p:spPr>
        </p:pic>
        <p:sp>
          <p:nvSpPr>
            <p:cNvPr id="12" name="Rectangle 11"/>
            <p:cNvSpPr/>
            <p:nvPr/>
          </p:nvSpPr>
          <p:spPr>
            <a:xfrm>
              <a:off x="4438918" y="4724466"/>
              <a:ext cx="4572000" cy="338554"/>
            </a:xfrm>
            <a:prstGeom prst="rect">
              <a:avLst/>
            </a:prstGeom>
          </p:spPr>
          <p:txBody>
            <a:bodyPr>
              <a:spAutoFit/>
            </a:bodyPr>
            <a:lstStyle/>
            <a:p>
              <a:r>
                <a:rPr lang="en-US" sz="800" dirty="0">
                  <a:solidFill>
                    <a:srgbClr val="000000"/>
                  </a:solidFill>
                  <a:latin typeface="Calibri" panose="020F0502020204030204" pitchFamily="34" charset="0"/>
                </a:rPr>
                <a:t>https://www.drapersonline.com/business-operations/can-the-modern-slavery-act-solve-fashions-ethical-crisis/7018407.article</a:t>
              </a:r>
            </a:p>
          </p:txBody>
        </p:sp>
      </p:grpSp>
      <p:sp>
        <p:nvSpPr>
          <p:cNvPr id="15" name="Rectangle 2">
            <a:extLst>
              <a:ext uri="{FF2B5EF4-FFF2-40B4-BE49-F238E27FC236}">
                <a16:creationId xmlns:a16="http://schemas.microsoft.com/office/drawing/2014/main" xmlns="" id="{4A079429-7EAD-4D35-9C78-7EFF2A6B001A}"/>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grpSp>
        <p:nvGrpSpPr>
          <p:cNvPr id="2" name="Group 1">
            <a:extLst>
              <a:ext uri="{FF2B5EF4-FFF2-40B4-BE49-F238E27FC236}">
                <a16:creationId xmlns:a16="http://schemas.microsoft.com/office/drawing/2014/main" xmlns="" id="{75A2004C-67B4-4313-975D-ED1DA95945C5}"/>
              </a:ext>
            </a:extLst>
          </p:cNvPr>
          <p:cNvGrpSpPr/>
          <p:nvPr/>
        </p:nvGrpSpPr>
        <p:grpSpPr>
          <a:xfrm>
            <a:off x="5105400" y="774867"/>
            <a:ext cx="2819400" cy="2183992"/>
            <a:chOff x="5105400" y="774867"/>
            <a:chExt cx="2819400" cy="2183992"/>
          </a:xfrm>
        </p:grpSpPr>
        <p:pic>
          <p:nvPicPr>
            <p:cNvPr id="8" name="Picture 7"/>
            <p:cNvPicPr>
              <a:picLocks noChangeAspect="1"/>
            </p:cNvPicPr>
            <p:nvPr/>
          </p:nvPicPr>
          <p:blipFill>
            <a:blip r:embed="rId8"/>
            <a:stretch>
              <a:fillRect/>
            </a:stretch>
          </p:blipFill>
          <p:spPr>
            <a:xfrm>
              <a:off x="5181600" y="774867"/>
              <a:ext cx="2402379" cy="1280160"/>
            </a:xfrm>
            <a:prstGeom prst="rect">
              <a:avLst/>
            </a:prstGeom>
          </p:spPr>
        </p:pic>
        <p:sp>
          <p:nvSpPr>
            <p:cNvPr id="16" name="TextBox 2">
              <a:extLst>
                <a:ext uri="{FF2B5EF4-FFF2-40B4-BE49-F238E27FC236}">
                  <a16:creationId xmlns:a16="http://schemas.microsoft.com/office/drawing/2014/main" xmlns="" id="{478F6868-1D2C-415A-BE07-0A7D6C96F820}"/>
                </a:ext>
              </a:extLst>
            </p:cNvPr>
            <p:cNvSpPr txBox="1">
              <a:spLocks noChangeArrowheads="1"/>
            </p:cNvSpPr>
            <p:nvPr/>
          </p:nvSpPr>
          <p:spPr bwMode="auto">
            <a:xfrm>
              <a:off x="5105400" y="2097085"/>
              <a:ext cx="2819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itchFamily="34" charset="0"/>
                  <a:cs typeface="Arial" charset="0"/>
                </a:rPr>
                <a:t>Leather Tanning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itchFamily="34" charset="0"/>
                  <a:cs typeface="Arial" charset="0"/>
                </a:rPr>
                <a:t>Cr(III) may oxidize to Cr(VI)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Calibri" pitchFamily="34"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800" b="0" i="0" u="sng" strike="noStrike" kern="0" cap="none" spc="0" normalizeH="0" baseline="0" noProof="0" dirty="0">
                  <a:ln>
                    <a:noFill/>
                  </a:ln>
                  <a:solidFill>
                    <a:srgbClr val="000000"/>
                  </a:solidFill>
                  <a:effectLst/>
                  <a:uLnTx/>
                  <a:uFillTx/>
                  <a:latin typeface="Calibri" pitchFamily="34" charset="0"/>
                  <a:cs typeface="Arial" charset="0"/>
                </a:rPr>
                <a:t>http://www.ncbi.nlm.nih.gov/pmc/articles/PMC2883401/</a:t>
              </a:r>
              <a:r>
                <a:rPr kumimoji="0" lang="en-US" altLang="en-US" sz="800" b="0" i="0" u="none" strike="noStrike" kern="0" cap="none" spc="0" normalizeH="0" baseline="0" noProof="0" dirty="0">
                  <a:ln>
                    <a:noFill/>
                  </a:ln>
                  <a:solidFill>
                    <a:srgbClr val="000000"/>
                  </a:solidFill>
                  <a:effectLst/>
                  <a:uLnTx/>
                  <a:uFillTx/>
                  <a:latin typeface="Calibri" pitchFamily="34" charset="0"/>
                  <a:cs typeface="Arial" charset="0"/>
                </a:rPr>
                <a:t> </a:t>
              </a:r>
            </a:p>
          </p:txBody>
        </p:sp>
      </p:grpSp>
    </p:spTree>
    <p:extLst>
      <p:ext uri="{BB962C8B-B14F-4D97-AF65-F5344CB8AC3E}">
        <p14:creationId xmlns:p14="http://schemas.microsoft.com/office/powerpoint/2010/main" val="42049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315929"/>
            <a:ext cx="8229600" cy="655621"/>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Corporate Social Responsibility</a:t>
            </a:r>
          </a:p>
        </p:txBody>
      </p:sp>
      <p:sp>
        <p:nvSpPr>
          <p:cNvPr id="2" name="TextBox 1"/>
          <p:cNvSpPr txBox="1"/>
          <p:nvPr/>
        </p:nvSpPr>
        <p:spPr>
          <a:xfrm>
            <a:off x="5963100" y="1200150"/>
            <a:ext cx="3048000" cy="1815882"/>
          </a:xfrm>
          <a:prstGeom prst="rect">
            <a:avLst/>
          </a:prstGeom>
          <a:noFill/>
        </p:spPr>
        <p:txBody>
          <a:bodyPr wrap="square" rtlCol="0">
            <a:spAutoFit/>
          </a:bodyPr>
          <a:lstStyle/>
          <a:p>
            <a:r>
              <a:rPr lang="en-US" sz="1400" dirty="0">
                <a:solidFill>
                  <a:srgbClr val="000000"/>
                </a:solidFill>
                <a:latin typeface="Calibri" panose="020F0502020204030204" pitchFamily="34" charset="0"/>
              </a:rPr>
              <a:t>Corporate social responsibility is nothing but maximizing the value of your company over a long period of time, because in the long term, social and environmental issues become financial issues.</a:t>
            </a:r>
          </a:p>
          <a:p>
            <a:endParaRPr lang="en-US" sz="1400" dirty="0">
              <a:solidFill>
                <a:srgbClr val="000000"/>
              </a:solidFill>
              <a:latin typeface="Calibri" panose="020F0502020204030204" pitchFamily="34" charset="0"/>
            </a:endParaRPr>
          </a:p>
          <a:p>
            <a:pPr algn="r"/>
            <a:r>
              <a:rPr lang="en-US" sz="1400" dirty="0">
                <a:solidFill>
                  <a:srgbClr val="000000"/>
                </a:solidFill>
                <a:latin typeface="Calibri" panose="020F0502020204030204" pitchFamily="34" charset="0"/>
              </a:rPr>
              <a:t>Lars Sorenson – Novo Nordisk</a:t>
            </a:r>
          </a:p>
        </p:txBody>
      </p:sp>
      <p:sp>
        <p:nvSpPr>
          <p:cNvPr id="6" name="TextBox 5"/>
          <p:cNvSpPr txBox="1"/>
          <p:nvPr/>
        </p:nvSpPr>
        <p:spPr>
          <a:xfrm>
            <a:off x="132899" y="1200150"/>
            <a:ext cx="2723700" cy="2462213"/>
          </a:xfrm>
          <a:prstGeom prst="rect">
            <a:avLst/>
          </a:prstGeom>
          <a:noFill/>
        </p:spPr>
        <p:txBody>
          <a:bodyPr wrap="square" rtlCol="0">
            <a:spAutoFit/>
          </a:bodyPr>
          <a:lstStyle/>
          <a:p>
            <a:r>
              <a:rPr lang="en-US" sz="1400" dirty="0">
                <a:solidFill>
                  <a:srgbClr val="000000"/>
                </a:solidFill>
                <a:latin typeface="Calibri" panose="020F0502020204030204" pitchFamily="34" charset="0"/>
              </a:rPr>
              <a:t>Corporate social responsibility is the continuing commitment by businesses to behave ethically and contribute to economic development while improving the quality of life of the workforce and their families as well as of the local community and society at large.</a:t>
            </a:r>
          </a:p>
          <a:p>
            <a:endParaRPr lang="en-US" sz="1400" dirty="0">
              <a:solidFill>
                <a:srgbClr val="000000"/>
              </a:solidFill>
              <a:latin typeface="Calibri" panose="020F0502020204030204" pitchFamily="34" charset="0"/>
            </a:endParaRPr>
          </a:p>
          <a:p>
            <a:pPr algn="r"/>
            <a:r>
              <a:rPr lang="en-US" sz="1400" dirty="0">
                <a:solidFill>
                  <a:srgbClr val="000000"/>
                </a:solidFill>
                <a:latin typeface="Calibri" panose="020F0502020204030204" pitchFamily="34" charset="0"/>
              </a:rPr>
              <a:t>The World Business Council for Sustainable Development</a:t>
            </a:r>
          </a:p>
        </p:txBody>
      </p:sp>
      <p:sp>
        <p:nvSpPr>
          <p:cNvPr id="4" name="Rectangle 3"/>
          <p:cNvSpPr/>
          <p:nvPr/>
        </p:nvSpPr>
        <p:spPr>
          <a:xfrm>
            <a:off x="2944587" y="1200150"/>
            <a:ext cx="2930525" cy="3539430"/>
          </a:xfrm>
          <a:prstGeom prst="rect">
            <a:avLst/>
          </a:prstGeom>
        </p:spPr>
        <p:txBody>
          <a:bodyPr wrap="square">
            <a:spAutoFit/>
          </a:bodyPr>
          <a:lstStyle/>
          <a:p>
            <a:r>
              <a:rPr lang="en-US" sz="1400" dirty="0">
                <a:solidFill>
                  <a:srgbClr val="000000"/>
                </a:solidFill>
                <a:latin typeface="Calibri" panose="020F0502020204030204" pitchFamily="34" charset="0"/>
              </a:rPr>
              <a:t>CSR is a concept with many definitions and practices. The way it is understood and implemented differs greatly for each company and country. Moreover, CSR is a very broad concept that addresses many and various topics such as human rights, corporate governance, health and safety, environmental effects, working conditions and contribution to economic development. Whatever the definition is, the purpose of CSR is to drive change towards sustainability.</a:t>
            </a:r>
          </a:p>
          <a:p>
            <a:endParaRPr lang="en-US" sz="1400" dirty="0">
              <a:solidFill>
                <a:srgbClr val="000000"/>
              </a:solidFill>
              <a:latin typeface="Calibri" panose="020F0502020204030204" pitchFamily="34" charset="0"/>
            </a:endParaRPr>
          </a:p>
          <a:p>
            <a:pPr algn="r"/>
            <a:r>
              <a:rPr lang="en-US" sz="1400" dirty="0">
                <a:solidFill>
                  <a:srgbClr val="000000"/>
                </a:solidFill>
                <a:latin typeface="Calibri" panose="020F0502020204030204" pitchFamily="34" charset="0"/>
              </a:rPr>
              <a:t>Financial Times</a:t>
            </a:r>
          </a:p>
        </p:txBody>
      </p:sp>
    </p:spTree>
    <p:extLst>
      <p:ext uri="{BB962C8B-B14F-4D97-AF65-F5344CB8AC3E}">
        <p14:creationId xmlns:p14="http://schemas.microsoft.com/office/powerpoint/2010/main" val="417160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285750"/>
            <a:ext cx="5734050" cy="4048125"/>
          </a:xfrm>
          <a:prstGeom prst="rect">
            <a:avLst/>
          </a:prstGeom>
        </p:spPr>
      </p:pic>
      <p:sp>
        <p:nvSpPr>
          <p:cNvPr id="6" name="Rectangle 5"/>
          <p:cNvSpPr/>
          <p:nvPr/>
        </p:nvSpPr>
        <p:spPr>
          <a:xfrm>
            <a:off x="2257425" y="4476750"/>
            <a:ext cx="4572000" cy="230832"/>
          </a:xfrm>
          <a:prstGeom prst="rect">
            <a:avLst/>
          </a:prstGeom>
        </p:spPr>
        <p:txBody>
          <a:bodyPr>
            <a:spAutoFit/>
          </a:bodyPr>
          <a:lstStyle/>
          <a:p>
            <a:r>
              <a:rPr lang="en-US" sz="900" dirty="0">
                <a:solidFill>
                  <a:srgbClr val="000000"/>
                </a:solidFill>
                <a:latin typeface="Calibri" panose="020F0502020204030204" pitchFamily="34" charset="0"/>
              </a:rPr>
              <a:t>https://www.slideshare.net/RobbySahoo/corporate-social-responsibility-13975540</a:t>
            </a:r>
          </a:p>
        </p:txBody>
      </p:sp>
    </p:spTree>
    <p:extLst>
      <p:ext uri="{BB962C8B-B14F-4D97-AF65-F5344CB8AC3E}">
        <p14:creationId xmlns:p14="http://schemas.microsoft.com/office/powerpoint/2010/main" val="347977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352550"/>
            <a:ext cx="4144933" cy="2560320"/>
          </a:xfrm>
          <a:prstGeom prst="rect">
            <a:avLst/>
          </a:prstGeom>
        </p:spPr>
      </p:pic>
      <p:pic>
        <p:nvPicPr>
          <p:cNvPr id="3" name="Picture 2"/>
          <p:cNvPicPr>
            <a:picLocks noChangeAspect="1"/>
          </p:cNvPicPr>
          <p:nvPr/>
        </p:nvPicPr>
        <p:blipFill>
          <a:blip r:embed="rId4"/>
          <a:stretch>
            <a:fillRect/>
          </a:stretch>
        </p:blipFill>
        <p:spPr>
          <a:xfrm>
            <a:off x="4648200" y="819150"/>
            <a:ext cx="4231731" cy="2103120"/>
          </a:xfrm>
          <a:prstGeom prst="rect">
            <a:avLst/>
          </a:prstGeom>
        </p:spPr>
      </p:pic>
      <p:sp>
        <p:nvSpPr>
          <p:cNvPr id="11"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Does CSR fit?</a:t>
            </a:r>
          </a:p>
        </p:txBody>
      </p:sp>
      <p:pic>
        <p:nvPicPr>
          <p:cNvPr id="4" name="Picture 3"/>
          <p:cNvPicPr>
            <a:picLocks noChangeAspect="1"/>
          </p:cNvPicPr>
          <p:nvPr/>
        </p:nvPicPr>
        <p:blipFill>
          <a:blip r:embed="rId5"/>
          <a:stretch>
            <a:fillRect/>
          </a:stretch>
        </p:blipFill>
        <p:spPr>
          <a:xfrm>
            <a:off x="5020971" y="3181350"/>
            <a:ext cx="3486188" cy="1737360"/>
          </a:xfrm>
          <a:prstGeom prst="rect">
            <a:avLst/>
          </a:prstGeom>
        </p:spPr>
      </p:pic>
      <p:sp>
        <p:nvSpPr>
          <p:cNvPr id="6" name="Rectangle 2">
            <a:extLst>
              <a:ext uri="{FF2B5EF4-FFF2-40B4-BE49-F238E27FC236}">
                <a16:creationId xmlns:a16="http://schemas.microsoft.com/office/drawing/2014/main" xmlns="" id="{A64CEADC-B777-44C9-BEE7-AAB35153CE45}"/>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0960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78479"/>
            <a:ext cx="8229600" cy="655621"/>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CSR Program</a:t>
            </a:r>
          </a:p>
        </p:txBody>
      </p:sp>
      <p:sp>
        <p:nvSpPr>
          <p:cNvPr id="11" name="TextBox 10"/>
          <p:cNvSpPr txBox="1"/>
          <p:nvPr/>
        </p:nvSpPr>
        <p:spPr>
          <a:xfrm>
            <a:off x="2971800" y="816979"/>
            <a:ext cx="49530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Legal Compliance</a:t>
            </a:r>
          </a:p>
          <a:p>
            <a:pPr marL="285750" indent="-285750">
              <a:buFont typeface="Arial" panose="020B0604020202020204" pitchFamily="34" charset="0"/>
              <a:buChar char="•"/>
            </a:pPr>
            <a:r>
              <a:rPr lang="en-US" dirty="0"/>
              <a:t>Child Labor</a:t>
            </a:r>
          </a:p>
          <a:p>
            <a:pPr marL="285750" indent="-285750">
              <a:buFont typeface="Arial" panose="020B0604020202020204" pitchFamily="34" charset="0"/>
              <a:buChar char="•"/>
            </a:pPr>
            <a:r>
              <a:rPr lang="en-US" dirty="0"/>
              <a:t>Forced Labor</a:t>
            </a:r>
          </a:p>
          <a:p>
            <a:pPr marL="285750" indent="-285750">
              <a:buFont typeface="Arial" panose="020B0604020202020204" pitchFamily="34" charset="0"/>
              <a:buChar char="•"/>
            </a:pPr>
            <a:r>
              <a:rPr lang="en-US" dirty="0"/>
              <a:t>Environment (includes chemical use)</a:t>
            </a:r>
          </a:p>
          <a:p>
            <a:pPr marL="285750" indent="-285750">
              <a:buFont typeface="Arial" panose="020B0604020202020204" pitchFamily="34" charset="0"/>
              <a:buChar char="•"/>
            </a:pPr>
            <a:r>
              <a:rPr lang="en-US" dirty="0"/>
              <a:t>Health and Safety</a:t>
            </a:r>
          </a:p>
          <a:p>
            <a:pPr marL="285750" indent="-285750">
              <a:buFont typeface="Arial" panose="020B0604020202020204" pitchFamily="34" charset="0"/>
              <a:buChar char="•"/>
            </a:pPr>
            <a:r>
              <a:rPr lang="en-US" dirty="0"/>
              <a:t>Wages and Benefits</a:t>
            </a:r>
          </a:p>
          <a:p>
            <a:pPr marL="285750" indent="-285750">
              <a:buFont typeface="Arial" panose="020B0604020202020204" pitchFamily="34" charset="0"/>
              <a:buChar char="•"/>
            </a:pPr>
            <a:r>
              <a:rPr lang="en-US" dirty="0"/>
              <a:t>Nondiscrimination</a:t>
            </a:r>
          </a:p>
          <a:p>
            <a:pPr marL="285750" indent="-285750">
              <a:buFont typeface="Arial" panose="020B0604020202020204" pitchFamily="34" charset="0"/>
              <a:buChar char="•"/>
            </a:pPr>
            <a:r>
              <a:rPr lang="en-US" dirty="0"/>
              <a:t>Hours of Work</a:t>
            </a:r>
          </a:p>
          <a:p>
            <a:pPr marL="285750" indent="-285750">
              <a:buFont typeface="Arial" panose="020B0604020202020204" pitchFamily="34" charset="0"/>
              <a:buChar char="•"/>
            </a:pPr>
            <a:r>
              <a:rPr lang="en-US" dirty="0"/>
              <a:t>Harassment</a:t>
            </a:r>
          </a:p>
          <a:p>
            <a:pPr marL="285750" indent="-285750">
              <a:buFont typeface="Arial" panose="020B0604020202020204" pitchFamily="34" charset="0"/>
              <a:buChar char="•"/>
            </a:pPr>
            <a:r>
              <a:rPr lang="en-US" dirty="0"/>
              <a:t>Association</a:t>
            </a:r>
          </a:p>
          <a:p>
            <a:pPr marL="285750" indent="-285750">
              <a:buFont typeface="Arial" panose="020B0604020202020204" pitchFamily="34" charset="0"/>
              <a:buChar char="•"/>
            </a:pPr>
            <a:r>
              <a:rPr lang="en-US" dirty="0"/>
              <a:t>Anti-Corruption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9" name="Group 8"/>
          <p:cNvGrpSpPr/>
          <p:nvPr/>
        </p:nvGrpSpPr>
        <p:grpSpPr>
          <a:xfrm>
            <a:off x="304800" y="1200150"/>
            <a:ext cx="2486025" cy="2488659"/>
            <a:chOff x="329878" y="1160584"/>
            <a:chExt cx="2486025" cy="2488659"/>
          </a:xfrm>
        </p:grpSpPr>
        <p:pic>
          <p:nvPicPr>
            <p:cNvPr id="5" name="Picture 4"/>
            <p:cNvPicPr>
              <a:picLocks noChangeAspect="1"/>
            </p:cNvPicPr>
            <p:nvPr/>
          </p:nvPicPr>
          <p:blipFill>
            <a:blip r:embed="rId3"/>
            <a:stretch>
              <a:fillRect/>
            </a:stretch>
          </p:blipFill>
          <p:spPr>
            <a:xfrm>
              <a:off x="345307" y="1160584"/>
              <a:ext cx="2455165" cy="914400"/>
            </a:xfrm>
            <a:prstGeom prst="rect">
              <a:avLst/>
            </a:prstGeom>
          </p:spPr>
        </p:pic>
        <p:pic>
          <p:nvPicPr>
            <p:cNvPr id="6" name="Picture 5"/>
            <p:cNvPicPr>
              <a:picLocks noChangeAspect="1"/>
            </p:cNvPicPr>
            <p:nvPr/>
          </p:nvPicPr>
          <p:blipFill>
            <a:blip r:embed="rId4"/>
            <a:stretch>
              <a:fillRect/>
            </a:stretch>
          </p:blipFill>
          <p:spPr>
            <a:xfrm>
              <a:off x="329878" y="2401468"/>
              <a:ext cx="2486025" cy="1247775"/>
            </a:xfrm>
            <a:prstGeom prst="rect">
              <a:avLst/>
            </a:prstGeom>
          </p:spPr>
        </p:pic>
      </p:grpSp>
      <p:pic>
        <p:nvPicPr>
          <p:cNvPr id="8" name="Picture 7"/>
          <p:cNvPicPr>
            <a:picLocks noChangeAspect="1"/>
          </p:cNvPicPr>
          <p:nvPr/>
        </p:nvPicPr>
        <p:blipFill>
          <a:blip r:embed="rId5"/>
          <a:stretch>
            <a:fillRect/>
          </a:stretch>
        </p:blipFill>
        <p:spPr>
          <a:xfrm>
            <a:off x="5638800" y="2645553"/>
            <a:ext cx="2879443" cy="1280160"/>
          </a:xfrm>
          <a:prstGeom prst="rect">
            <a:avLst/>
          </a:prstGeom>
        </p:spPr>
      </p:pic>
      <p:sp>
        <p:nvSpPr>
          <p:cNvPr id="14" name="Rectangle 2">
            <a:extLst>
              <a:ext uri="{FF2B5EF4-FFF2-40B4-BE49-F238E27FC236}">
                <a16:creationId xmlns:a16="http://schemas.microsoft.com/office/drawing/2014/main" xmlns="" id="{90792710-6135-4DF4-A676-141AEF1355E6}"/>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grpSp>
        <p:nvGrpSpPr>
          <p:cNvPr id="10" name="Group 9">
            <a:extLst>
              <a:ext uri="{FF2B5EF4-FFF2-40B4-BE49-F238E27FC236}">
                <a16:creationId xmlns:a16="http://schemas.microsoft.com/office/drawing/2014/main" xmlns="" id="{EFFA63BD-BAC1-4F2F-818B-4F16FE709331}"/>
              </a:ext>
            </a:extLst>
          </p:cNvPr>
          <p:cNvGrpSpPr/>
          <p:nvPr/>
        </p:nvGrpSpPr>
        <p:grpSpPr>
          <a:xfrm>
            <a:off x="170931" y="4433898"/>
            <a:ext cx="8603041" cy="372657"/>
            <a:chOff x="170931" y="4433898"/>
            <a:chExt cx="8603041" cy="372657"/>
          </a:xfrm>
        </p:grpSpPr>
        <p:pic>
          <p:nvPicPr>
            <p:cNvPr id="12" name="Picture 11"/>
            <p:cNvPicPr>
              <a:picLocks noChangeAspect="1"/>
            </p:cNvPicPr>
            <p:nvPr/>
          </p:nvPicPr>
          <p:blipFill rotWithShape="1">
            <a:blip r:embed="rId6"/>
            <a:srcRect t="64293"/>
            <a:stretch/>
          </p:blipFill>
          <p:spPr>
            <a:xfrm>
              <a:off x="170931" y="4440795"/>
              <a:ext cx="3159267" cy="365760"/>
            </a:xfrm>
            <a:prstGeom prst="rect">
              <a:avLst/>
            </a:prstGeom>
          </p:spPr>
        </p:pic>
        <p:pic>
          <p:nvPicPr>
            <p:cNvPr id="2" name="Picture 1">
              <a:extLst>
                <a:ext uri="{FF2B5EF4-FFF2-40B4-BE49-F238E27FC236}">
                  <a16:creationId xmlns:a16="http://schemas.microsoft.com/office/drawing/2014/main" xmlns="" id="{0E609A96-E7CD-4828-B065-2E3C95CA9459}"/>
                </a:ext>
              </a:extLst>
            </p:cNvPr>
            <p:cNvPicPr>
              <a:picLocks noChangeAspect="1"/>
            </p:cNvPicPr>
            <p:nvPr/>
          </p:nvPicPr>
          <p:blipFill>
            <a:blip r:embed="rId7"/>
            <a:stretch>
              <a:fillRect/>
            </a:stretch>
          </p:blipFill>
          <p:spPr>
            <a:xfrm>
              <a:off x="3451003" y="4440795"/>
              <a:ext cx="1619250" cy="365760"/>
            </a:xfrm>
            <a:prstGeom prst="rect">
              <a:avLst/>
            </a:prstGeom>
          </p:spPr>
        </p:pic>
        <p:pic>
          <p:nvPicPr>
            <p:cNvPr id="3" name="Picture 2">
              <a:extLst>
                <a:ext uri="{FF2B5EF4-FFF2-40B4-BE49-F238E27FC236}">
                  <a16:creationId xmlns:a16="http://schemas.microsoft.com/office/drawing/2014/main" xmlns="" id="{7122E555-190C-453B-BBE4-6614654FA872}"/>
                </a:ext>
              </a:extLst>
            </p:cNvPr>
            <p:cNvPicPr>
              <a:picLocks noChangeAspect="1"/>
            </p:cNvPicPr>
            <p:nvPr/>
          </p:nvPicPr>
          <p:blipFill>
            <a:blip r:embed="rId8"/>
            <a:stretch>
              <a:fillRect/>
            </a:stretch>
          </p:blipFill>
          <p:spPr>
            <a:xfrm>
              <a:off x="5200531" y="4433898"/>
              <a:ext cx="2266950" cy="365760"/>
            </a:xfrm>
            <a:prstGeom prst="rect">
              <a:avLst/>
            </a:prstGeom>
          </p:spPr>
        </p:pic>
        <p:pic>
          <p:nvPicPr>
            <p:cNvPr id="4" name="Picture 3">
              <a:extLst>
                <a:ext uri="{FF2B5EF4-FFF2-40B4-BE49-F238E27FC236}">
                  <a16:creationId xmlns:a16="http://schemas.microsoft.com/office/drawing/2014/main" xmlns="" id="{FE3ED4FC-BB08-41A7-BB32-F453282733B6}"/>
                </a:ext>
              </a:extLst>
            </p:cNvPr>
            <p:cNvPicPr>
              <a:picLocks noChangeAspect="1"/>
            </p:cNvPicPr>
            <p:nvPr/>
          </p:nvPicPr>
          <p:blipFill>
            <a:blip r:embed="rId9"/>
            <a:stretch>
              <a:fillRect/>
            </a:stretch>
          </p:blipFill>
          <p:spPr>
            <a:xfrm>
              <a:off x="7669072" y="4433898"/>
              <a:ext cx="1104900" cy="352425"/>
            </a:xfrm>
            <a:prstGeom prst="rect">
              <a:avLst/>
            </a:prstGeom>
          </p:spPr>
        </p:pic>
      </p:grpSp>
    </p:spTree>
    <p:extLst>
      <p:ext uri="{BB962C8B-B14F-4D97-AF65-F5344CB8AC3E}">
        <p14:creationId xmlns:p14="http://schemas.microsoft.com/office/powerpoint/2010/main" val="11529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865637-3E0F-4EF9-AF55-FD7B6A8E4E18}"/>
              </a:ext>
            </a:extLst>
          </p:cNvPr>
          <p:cNvPicPr>
            <a:picLocks noChangeAspect="1"/>
          </p:cNvPicPr>
          <p:nvPr/>
        </p:nvPicPr>
        <p:blipFill>
          <a:blip r:embed="rId3"/>
          <a:stretch>
            <a:fillRect/>
          </a:stretch>
        </p:blipFill>
        <p:spPr>
          <a:xfrm>
            <a:off x="163686" y="194310"/>
            <a:ext cx="8816628" cy="4754880"/>
          </a:xfrm>
          <a:prstGeom prst="rect">
            <a:avLst/>
          </a:prstGeom>
        </p:spPr>
      </p:pic>
    </p:spTree>
    <p:extLst>
      <p:ext uri="{BB962C8B-B14F-4D97-AF65-F5344CB8AC3E}">
        <p14:creationId xmlns:p14="http://schemas.microsoft.com/office/powerpoint/2010/main" val="291090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Guidance</a:t>
            </a:r>
          </a:p>
        </p:txBody>
      </p:sp>
      <p:pic>
        <p:nvPicPr>
          <p:cNvPr id="2" name="Picture 1"/>
          <p:cNvPicPr>
            <a:picLocks noChangeAspect="1"/>
          </p:cNvPicPr>
          <p:nvPr/>
        </p:nvPicPr>
        <p:blipFill>
          <a:blip r:embed="rId3"/>
          <a:stretch>
            <a:fillRect/>
          </a:stretch>
        </p:blipFill>
        <p:spPr>
          <a:xfrm>
            <a:off x="180678" y="732653"/>
            <a:ext cx="2828925" cy="4029075"/>
          </a:xfrm>
          <a:prstGeom prst="rect">
            <a:avLst/>
          </a:prstGeom>
        </p:spPr>
      </p:pic>
      <p:pic>
        <p:nvPicPr>
          <p:cNvPr id="5" name="Picture 4"/>
          <p:cNvPicPr>
            <a:picLocks noChangeAspect="1"/>
          </p:cNvPicPr>
          <p:nvPr/>
        </p:nvPicPr>
        <p:blipFill>
          <a:blip r:embed="rId4"/>
          <a:stretch>
            <a:fillRect/>
          </a:stretch>
        </p:blipFill>
        <p:spPr>
          <a:xfrm>
            <a:off x="3181202" y="738368"/>
            <a:ext cx="2819399" cy="4023360"/>
          </a:xfrm>
          <a:prstGeom prst="rect">
            <a:avLst/>
          </a:prstGeom>
        </p:spPr>
      </p:pic>
      <p:pic>
        <p:nvPicPr>
          <p:cNvPr id="6" name="Picture 5">
            <a:extLst>
              <a:ext uri="{FF2B5EF4-FFF2-40B4-BE49-F238E27FC236}">
                <a16:creationId xmlns:a16="http://schemas.microsoft.com/office/drawing/2014/main" xmlns="" id="{F6B3BD63-FCFC-4FC0-9AC5-7E5E3AFB1E73}"/>
              </a:ext>
            </a:extLst>
          </p:cNvPr>
          <p:cNvPicPr>
            <a:picLocks noChangeAspect="1"/>
          </p:cNvPicPr>
          <p:nvPr/>
        </p:nvPicPr>
        <p:blipFill>
          <a:blip r:embed="rId5"/>
          <a:stretch>
            <a:fillRect/>
          </a:stretch>
        </p:blipFill>
        <p:spPr>
          <a:xfrm>
            <a:off x="6153678" y="738368"/>
            <a:ext cx="2820114" cy="4023360"/>
          </a:xfrm>
          <a:prstGeom prst="rect">
            <a:avLst/>
          </a:prstGeom>
        </p:spPr>
      </p:pic>
    </p:spTree>
    <p:extLst>
      <p:ext uri="{BB962C8B-B14F-4D97-AF65-F5344CB8AC3E}">
        <p14:creationId xmlns:p14="http://schemas.microsoft.com/office/powerpoint/2010/main" val="37264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Risk Assessment</a:t>
            </a:r>
          </a:p>
        </p:txBody>
      </p:sp>
      <p:pic>
        <p:nvPicPr>
          <p:cNvPr id="2" name="Picture 1"/>
          <p:cNvPicPr>
            <a:picLocks noChangeAspect="1"/>
          </p:cNvPicPr>
          <p:nvPr/>
        </p:nvPicPr>
        <p:blipFill>
          <a:blip r:embed="rId3"/>
          <a:stretch>
            <a:fillRect/>
          </a:stretch>
        </p:blipFill>
        <p:spPr>
          <a:xfrm>
            <a:off x="533399" y="922338"/>
            <a:ext cx="3161038" cy="1645920"/>
          </a:xfrm>
          <a:prstGeom prst="rect">
            <a:avLst/>
          </a:prstGeom>
        </p:spPr>
      </p:pic>
      <p:pic>
        <p:nvPicPr>
          <p:cNvPr id="4" name="Picture 3"/>
          <p:cNvPicPr>
            <a:picLocks noChangeAspect="1"/>
          </p:cNvPicPr>
          <p:nvPr/>
        </p:nvPicPr>
        <p:blipFill>
          <a:blip r:embed="rId4"/>
          <a:stretch>
            <a:fillRect/>
          </a:stretch>
        </p:blipFill>
        <p:spPr>
          <a:xfrm>
            <a:off x="793992" y="2800350"/>
            <a:ext cx="2639853" cy="2103120"/>
          </a:xfrm>
          <a:prstGeom prst="rect">
            <a:avLst/>
          </a:prstGeom>
        </p:spPr>
      </p:pic>
      <p:sp>
        <p:nvSpPr>
          <p:cNvPr id="6" name="TextBox 5"/>
          <p:cNvSpPr txBox="1"/>
          <p:nvPr/>
        </p:nvSpPr>
        <p:spPr>
          <a:xfrm>
            <a:off x="4177287" y="794962"/>
            <a:ext cx="4038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Country</a:t>
            </a:r>
          </a:p>
          <a:p>
            <a:pPr marL="285750" indent="-285750">
              <a:buFont typeface="Arial" panose="020B0604020202020204" pitchFamily="34" charset="0"/>
              <a:buChar char="•"/>
            </a:pPr>
            <a:r>
              <a:rPr lang="en-US" dirty="0"/>
              <a:t>Industry</a:t>
            </a:r>
          </a:p>
          <a:p>
            <a:pPr marL="285750" indent="-285750">
              <a:buFont typeface="Arial" panose="020B0604020202020204" pitchFamily="34" charset="0"/>
              <a:buChar char="•"/>
            </a:pPr>
            <a:r>
              <a:rPr lang="en-US" dirty="0"/>
              <a:t>Product Type</a:t>
            </a:r>
          </a:p>
          <a:p>
            <a:pPr marL="285750" indent="-285750">
              <a:buFont typeface="Arial" panose="020B0604020202020204" pitchFamily="34" charset="0"/>
              <a:buChar char="•"/>
            </a:pPr>
            <a:r>
              <a:rPr lang="en-US" dirty="0"/>
              <a:t>Accounts Payable</a:t>
            </a:r>
          </a:p>
          <a:p>
            <a:pPr marL="285750" indent="-285750">
              <a:buFont typeface="Arial" panose="020B0604020202020204" pitchFamily="34" charset="0"/>
              <a:buChar char="•"/>
            </a:pPr>
            <a:r>
              <a:rPr lang="en-US" dirty="0"/>
              <a:t>Volume of Production</a:t>
            </a:r>
          </a:p>
          <a:p>
            <a:pPr marL="285750" indent="-285750">
              <a:buFont typeface="Arial" panose="020B0604020202020204" pitchFamily="34" charset="0"/>
              <a:buChar char="•"/>
            </a:pPr>
            <a:r>
              <a:rPr lang="en-US" dirty="0"/>
              <a:t>Self Assessment</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5"/>
          <a:stretch>
            <a:fillRect/>
          </a:stretch>
        </p:blipFill>
        <p:spPr>
          <a:xfrm>
            <a:off x="3884913" y="2689860"/>
            <a:ext cx="4623347" cy="2194560"/>
          </a:xfrm>
          <a:prstGeom prst="rect">
            <a:avLst/>
          </a:prstGeom>
        </p:spPr>
      </p:pic>
      <p:sp>
        <p:nvSpPr>
          <p:cNvPr id="7" name="Rectangle 2">
            <a:extLst>
              <a:ext uri="{FF2B5EF4-FFF2-40B4-BE49-F238E27FC236}">
                <a16:creationId xmlns:a16="http://schemas.microsoft.com/office/drawing/2014/main" xmlns="" id="{C4298F0C-3947-4CDA-B716-91516D68E215}"/>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9967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6200" y="4796790"/>
            <a:ext cx="1676400" cy="230832"/>
          </a:xfrm>
          <a:prstGeom prst="rect">
            <a:avLst/>
          </a:prstGeom>
        </p:spPr>
        <p:txBody>
          <a:bodyPr wrap="square">
            <a:spAutoFit/>
          </a:bodyPr>
          <a:lstStyle/>
          <a:p>
            <a:r>
              <a:rPr lang="en-US" sz="900" dirty="0">
                <a:solidFill>
                  <a:srgbClr val="000000"/>
                </a:solidFill>
                <a:latin typeface="Calibri" panose="020F0502020204030204" pitchFamily="34" charset="0"/>
              </a:rPr>
              <a:t>Outdoor Industry Association</a:t>
            </a:r>
          </a:p>
        </p:txBody>
      </p:sp>
      <p:pic>
        <p:nvPicPr>
          <p:cNvPr id="2" name="Picture 1"/>
          <p:cNvPicPr>
            <a:picLocks noChangeAspect="1"/>
          </p:cNvPicPr>
          <p:nvPr/>
        </p:nvPicPr>
        <p:blipFill>
          <a:blip r:embed="rId3"/>
          <a:stretch>
            <a:fillRect/>
          </a:stretch>
        </p:blipFill>
        <p:spPr>
          <a:xfrm>
            <a:off x="1015327" y="224790"/>
            <a:ext cx="7418146" cy="4572000"/>
          </a:xfrm>
          <a:prstGeom prst="rect">
            <a:avLst/>
          </a:prstGeom>
        </p:spPr>
      </p:pic>
    </p:spTree>
    <p:extLst>
      <p:ext uri="{BB962C8B-B14F-4D97-AF65-F5344CB8AC3E}">
        <p14:creationId xmlns:p14="http://schemas.microsoft.com/office/powerpoint/2010/main" val="4255715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032" y="0"/>
            <a:ext cx="9131968" cy="5143500"/>
          </a:xfrm>
          <a:prstGeom prst="rect">
            <a:avLst/>
          </a:prstGeom>
        </p:spPr>
      </p:pic>
    </p:spTree>
    <p:extLst>
      <p:ext uri="{BB962C8B-B14F-4D97-AF65-F5344CB8AC3E}">
        <p14:creationId xmlns:p14="http://schemas.microsoft.com/office/powerpoint/2010/main" val="29749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txBox="1">
            <a:spLocks/>
          </p:cNvSpPr>
          <p:nvPr/>
        </p:nvSpPr>
        <p:spPr bwMode="auto">
          <a:xfrm>
            <a:off x="749300" y="171450"/>
            <a:ext cx="7772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4400">
                <a:solidFill>
                  <a:schemeClr val="bg1"/>
                </a:solidFill>
                <a:latin typeface="Calibri" pitchFamily="34" charset="0"/>
                <a:cs typeface="Arial" charset="0"/>
              </a:rPr>
              <a:t>PING, Inc.</a:t>
            </a:r>
          </a:p>
        </p:txBody>
      </p:sp>
      <p:sp>
        <p:nvSpPr>
          <p:cNvPr id="2" name="Rectangle 1">
            <a:extLst>
              <a:ext uri="{FF2B5EF4-FFF2-40B4-BE49-F238E27FC236}">
                <a16:creationId xmlns:a16="http://schemas.microsoft.com/office/drawing/2014/main" xmlns="" id="{BF09F93F-E069-4918-8B5B-F7928E3CC084}"/>
              </a:ext>
            </a:extLst>
          </p:cNvPr>
          <p:cNvSpPr/>
          <p:nvPr/>
        </p:nvSpPr>
        <p:spPr>
          <a:xfrm>
            <a:off x="749300" y="1556088"/>
            <a:ext cx="7404100" cy="1938992"/>
          </a:xfrm>
          <a:prstGeom prst="rect">
            <a:avLst/>
          </a:prstGeom>
        </p:spPr>
        <p:txBody>
          <a:bodyPr wrap="square">
            <a:spAutoFit/>
          </a:bodyPr>
          <a:lstStyle/>
          <a:p>
            <a:pPr marL="0" marR="0" algn="ctr">
              <a:spcBef>
                <a:spcPts val="0"/>
              </a:spcBef>
              <a:spcAft>
                <a:spcPts val="0"/>
              </a:spcAft>
            </a:pPr>
            <a:r>
              <a:rPr lang="en-US" sz="2400" dirty="0">
                <a:latin typeface="Calibri" panose="020F0502020204030204" pitchFamily="34" charset="0"/>
                <a:ea typeface="Calibri" panose="020F0502020204030204" pitchFamily="34" charset="0"/>
              </a:rPr>
              <a:t>The content in this presentation is meant for educational purposes only.  It is not intended as legal advice or guidance.  All organizations are unique in their operations and circumstances.   You should consult the advice of your advisors prior to implementation of your own programs.</a:t>
            </a:r>
            <a:endParaRPr lang="en-US" sz="2400" dirty="0">
              <a:effectLst/>
              <a:latin typeface="Calibri" panose="020F0502020204030204" pitchFamily="34" charset="0"/>
              <a:ea typeface="Calibri" panose="020F0502020204030204" pitchFamily="34" charset="0"/>
            </a:endParaRPr>
          </a:p>
        </p:txBody>
      </p:sp>
      <p:sp>
        <p:nvSpPr>
          <p:cNvPr id="5" name="Rectangle 2">
            <a:extLst>
              <a:ext uri="{FF2B5EF4-FFF2-40B4-BE49-F238E27FC236}">
                <a16:creationId xmlns:a16="http://schemas.microsoft.com/office/drawing/2014/main" xmlns="" id="{25451D15-68A9-42FA-95A5-AD6DE0702BB6}"/>
              </a:ext>
            </a:extLst>
          </p:cNvPr>
          <p:cNvSpPr txBox="1">
            <a:spLocks noChangeArrowheads="1"/>
          </p:cNvSpPr>
          <p:nvPr/>
        </p:nvSpPr>
        <p:spPr>
          <a:xfrm>
            <a:off x="457200" y="315929"/>
            <a:ext cx="8229600" cy="1139825"/>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Disclaimer</a:t>
            </a:r>
          </a:p>
        </p:txBody>
      </p:sp>
    </p:spTree>
    <p:extLst>
      <p:ext uri="{BB962C8B-B14F-4D97-AF65-F5344CB8AC3E}">
        <p14:creationId xmlns:p14="http://schemas.microsoft.com/office/powerpoint/2010/main" val="341975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Checking</a:t>
            </a:r>
          </a:p>
        </p:txBody>
      </p:sp>
      <p:pic>
        <p:nvPicPr>
          <p:cNvPr id="3" name="Picture 2"/>
          <p:cNvPicPr>
            <a:picLocks noChangeAspect="1"/>
          </p:cNvPicPr>
          <p:nvPr/>
        </p:nvPicPr>
        <p:blipFill>
          <a:blip r:embed="rId3"/>
          <a:stretch>
            <a:fillRect/>
          </a:stretch>
        </p:blipFill>
        <p:spPr>
          <a:xfrm>
            <a:off x="533400" y="1504950"/>
            <a:ext cx="3701101" cy="2468880"/>
          </a:xfrm>
          <a:prstGeom prst="rect">
            <a:avLst/>
          </a:prstGeom>
        </p:spPr>
      </p:pic>
      <p:pic>
        <p:nvPicPr>
          <p:cNvPr id="4" name="Picture 3"/>
          <p:cNvPicPr>
            <a:picLocks noChangeAspect="1"/>
          </p:cNvPicPr>
          <p:nvPr/>
        </p:nvPicPr>
        <p:blipFill>
          <a:blip r:embed="rId4"/>
          <a:stretch>
            <a:fillRect/>
          </a:stretch>
        </p:blipFill>
        <p:spPr>
          <a:xfrm>
            <a:off x="4800598" y="3638550"/>
            <a:ext cx="3421545" cy="1188720"/>
          </a:xfrm>
          <a:prstGeom prst="rect">
            <a:avLst/>
          </a:prstGeom>
        </p:spPr>
      </p:pic>
      <p:pic>
        <p:nvPicPr>
          <p:cNvPr id="5" name="Picture 4"/>
          <p:cNvPicPr>
            <a:picLocks noChangeAspect="1"/>
          </p:cNvPicPr>
          <p:nvPr/>
        </p:nvPicPr>
        <p:blipFill>
          <a:blip r:embed="rId5"/>
          <a:stretch>
            <a:fillRect/>
          </a:stretch>
        </p:blipFill>
        <p:spPr>
          <a:xfrm>
            <a:off x="4529025" y="922338"/>
            <a:ext cx="4204884" cy="731520"/>
          </a:xfrm>
          <a:prstGeom prst="rect">
            <a:avLst/>
          </a:prstGeom>
        </p:spPr>
      </p:pic>
      <p:pic>
        <p:nvPicPr>
          <p:cNvPr id="6" name="Picture 5"/>
          <p:cNvPicPr>
            <a:picLocks noChangeAspect="1"/>
          </p:cNvPicPr>
          <p:nvPr/>
        </p:nvPicPr>
        <p:blipFill>
          <a:blip r:embed="rId6"/>
          <a:stretch>
            <a:fillRect/>
          </a:stretch>
        </p:blipFill>
        <p:spPr>
          <a:xfrm>
            <a:off x="5401707" y="1865154"/>
            <a:ext cx="2219325" cy="1562100"/>
          </a:xfrm>
          <a:prstGeom prst="rect">
            <a:avLst/>
          </a:prstGeom>
        </p:spPr>
      </p:pic>
      <p:sp>
        <p:nvSpPr>
          <p:cNvPr id="7" name="Rectangle 2">
            <a:extLst>
              <a:ext uri="{FF2B5EF4-FFF2-40B4-BE49-F238E27FC236}">
                <a16:creationId xmlns:a16="http://schemas.microsoft.com/office/drawing/2014/main" xmlns="" id="{1D4B10D6-3F43-4D46-BBE0-AD0505CC8147}"/>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5535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Reporting</a:t>
            </a:r>
          </a:p>
        </p:txBody>
      </p:sp>
      <p:pic>
        <p:nvPicPr>
          <p:cNvPr id="4" name="Picture 3"/>
          <p:cNvPicPr>
            <a:picLocks noChangeAspect="1"/>
          </p:cNvPicPr>
          <p:nvPr/>
        </p:nvPicPr>
        <p:blipFill rotWithShape="1">
          <a:blip r:embed="rId3"/>
          <a:srcRect r="61484" b="28171"/>
          <a:stretch/>
        </p:blipFill>
        <p:spPr>
          <a:xfrm>
            <a:off x="4419600" y="2797175"/>
            <a:ext cx="3407835" cy="2103120"/>
          </a:xfrm>
          <a:prstGeom prst="rect">
            <a:avLst/>
          </a:prstGeom>
        </p:spPr>
      </p:pic>
      <p:grpSp>
        <p:nvGrpSpPr>
          <p:cNvPr id="11" name="Group 10">
            <a:extLst>
              <a:ext uri="{FF2B5EF4-FFF2-40B4-BE49-F238E27FC236}">
                <a16:creationId xmlns:a16="http://schemas.microsoft.com/office/drawing/2014/main" xmlns="" id="{F7DBB6E5-963E-4488-AD1F-E41321229378}"/>
              </a:ext>
            </a:extLst>
          </p:cNvPr>
          <p:cNvGrpSpPr/>
          <p:nvPr/>
        </p:nvGrpSpPr>
        <p:grpSpPr>
          <a:xfrm>
            <a:off x="764723" y="777193"/>
            <a:ext cx="2203987" cy="2421778"/>
            <a:chOff x="764723" y="777193"/>
            <a:chExt cx="2203987" cy="2421778"/>
          </a:xfrm>
        </p:grpSpPr>
        <p:pic>
          <p:nvPicPr>
            <p:cNvPr id="2" name="Picture 1">
              <a:extLst>
                <a:ext uri="{FF2B5EF4-FFF2-40B4-BE49-F238E27FC236}">
                  <a16:creationId xmlns:a16="http://schemas.microsoft.com/office/drawing/2014/main" xmlns="" id="{0E70C08B-F802-4E71-9F23-C921CFA143DA}"/>
                </a:ext>
              </a:extLst>
            </p:cNvPr>
            <p:cNvPicPr>
              <a:picLocks noChangeAspect="1"/>
            </p:cNvPicPr>
            <p:nvPr/>
          </p:nvPicPr>
          <p:blipFill>
            <a:blip r:embed="rId4"/>
            <a:stretch>
              <a:fillRect/>
            </a:stretch>
          </p:blipFill>
          <p:spPr>
            <a:xfrm>
              <a:off x="764723" y="777193"/>
              <a:ext cx="2203987" cy="2103120"/>
            </a:xfrm>
            <a:prstGeom prst="rect">
              <a:avLst/>
            </a:prstGeom>
          </p:spPr>
        </p:pic>
        <p:sp>
          <p:nvSpPr>
            <p:cNvPr id="3" name="Rectangle 2">
              <a:extLst>
                <a:ext uri="{FF2B5EF4-FFF2-40B4-BE49-F238E27FC236}">
                  <a16:creationId xmlns:a16="http://schemas.microsoft.com/office/drawing/2014/main" xmlns="" id="{32E202A4-0777-4B73-9761-013B4D2C5CEC}"/>
                </a:ext>
              </a:extLst>
            </p:cNvPr>
            <p:cNvSpPr/>
            <p:nvPr/>
          </p:nvSpPr>
          <p:spPr>
            <a:xfrm>
              <a:off x="919507" y="2952750"/>
              <a:ext cx="1752599" cy="246221"/>
            </a:xfrm>
            <a:prstGeom prst="rect">
              <a:avLst/>
            </a:prstGeom>
          </p:spPr>
          <p:txBody>
            <a:bodyPr wrap="square">
              <a:spAutoFit/>
            </a:bodyPr>
            <a:lstStyle/>
            <a:p>
              <a:r>
                <a:rPr lang="en-US" sz="500" dirty="0">
                  <a:latin typeface="Calibri" panose="020F0502020204030204" pitchFamily="34" charset="0"/>
                  <a:cs typeface="Calibri" panose="020F0502020204030204" pitchFamily="34" charset="0"/>
                </a:rPr>
                <a:t>https://colliervillehs.colliervilleschools.org/apps/pages/index.jsp?uREC_ID=279595&amp;type=d&amp;pREC_ID=630976</a:t>
              </a:r>
            </a:p>
          </p:txBody>
        </p:sp>
      </p:grpSp>
      <p:pic>
        <p:nvPicPr>
          <p:cNvPr id="8" name="Picture 7">
            <a:extLst>
              <a:ext uri="{FF2B5EF4-FFF2-40B4-BE49-F238E27FC236}">
                <a16:creationId xmlns:a16="http://schemas.microsoft.com/office/drawing/2014/main" xmlns="" id="{FA2E3767-EAA6-4FBF-AEA8-503738D78DAC}"/>
              </a:ext>
            </a:extLst>
          </p:cNvPr>
          <p:cNvPicPr>
            <a:picLocks noChangeAspect="1"/>
          </p:cNvPicPr>
          <p:nvPr/>
        </p:nvPicPr>
        <p:blipFill>
          <a:blip r:embed="rId5"/>
          <a:stretch>
            <a:fillRect/>
          </a:stretch>
        </p:blipFill>
        <p:spPr>
          <a:xfrm>
            <a:off x="928160" y="3562350"/>
            <a:ext cx="1688851" cy="1188720"/>
          </a:xfrm>
          <a:prstGeom prst="rect">
            <a:avLst/>
          </a:prstGeom>
        </p:spPr>
      </p:pic>
      <p:sp>
        <p:nvSpPr>
          <p:cNvPr id="9" name="Rectangle 2">
            <a:extLst>
              <a:ext uri="{FF2B5EF4-FFF2-40B4-BE49-F238E27FC236}">
                <a16:creationId xmlns:a16="http://schemas.microsoft.com/office/drawing/2014/main" xmlns="" id="{C9FC8691-0667-4AEA-BA36-EA73C34F6D97}"/>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grpSp>
        <p:nvGrpSpPr>
          <p:cNvPr id="12" name="Group 11">
            <a:extLst>
              <a:ext uri="{FF2B5EF4-FFF2-40B4-BE49-F238E27FC236}">
                <a16:creationId xmlns:a16="http://schemas.microsoft.com/office/drawing/2014/main" xmlns="" id="{23062EC8-E1F8-4102-9342-E6917FA9A03B}"/>
              </a:ext>
            </a:extLst>
          </p:cNvPr>
          <p:cNvGrpSpPr/>
          <p:nvPr/>
        </p:nvGrpSpPr>
        <p:grpSpPr>
          <a:xfrm>
            <a:off x="4045246" y="777193"/>
            <a:ext cx="3868470" cy="1920240"/>
            <a:chOff x="4045246" y="777193"/>
            <a:chExt cx="3868470" cy="1920240"/>
          </a:xfrm>
        </p:grpSpPr>
        <p:pic>
          <p:nvPicPr>
            <p:cNvPr id="6" name="Picture 5"/>
            <p:cNvPicPr>
              <a:picLocks noChangeAspect="1"/>
            </p:cNvPicPr>
            <p:nvPr/>
          </p:nvPicPr>
          <p:blipFill>
            <a:blip r:embed="rId6"/>
            <a:stretch>
              <a:fillRect/>
            </a:stretch>
          </p:blipFill>
          <p:spPr>
            <a:xfrm>
              <a:off x="4045246" y="777193"/>
              <a:ext cx="1768221" cy="1920240"/>
            </a:xfrm>
            <a:prstGeom prst="rect">
              <a:avLst/>
            </a:prstGeom>
          </p:spPr>
        </p:pic>
        <p:sp>
          <p:nvSpPr>
            <p:cNvPr id="10" name="Rectangle 9">
              <a:extLst>
                <a:ext uri="{FF2B5EF4-FFF2-40B4-BE49-F238E27FC236}">
                  <a16:creationId xmlns:a16="http://schemas.microsoft.com/office/drawing/2014/main" xmlns="" id="{CD4FD134-27B2-48D8-8830-DDF0DC3F9DFA}"/>
                </a:ext>
              </a:extLst>
            </p:cNvPr>
            <p:cNvSpPr/>
            <p:nvPr/>
          </p:nvSpPr>
          <p:spPr>
            <a:xfrm>
              <a:off x="6161117" y="1428643"/>
              <a:ext cx="1752599"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Clearly Define</a:t>
              </a:r>
            </a:p>
          </p:txBody>
        </p:sp>
      </p:grpSp>
    </p:spTree>
    <p:extLst>
      <p:ext uri="{BB962C8B-B14F-4D97-AF65-F5344CB8AC3E}">
        <p14:creationId xmlns:p14="http://schemas.microsoft.com/office/powerpoint/2010/main" val="10244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Improvements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28750"/>
            <a:ext cx="38004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914400" y="2783470"/>
            <a:ext cx="2561983" cy="2103120"/>
          </a:xfrm>
          <a:prstGeom prst="rect">
            <a:avLst/>
          </a:prstGeom>
        </p:spPr>
      </p:pic>
      <p:pic>
        <p:nvPicPr>
          <p:cNvPr id="3" name="Picture 2"/>
          <p:cNvPicPr>
            <a:picLocks noChangeAspect="1"/>
          </p:cNvPicPr>
          <p:nvPr/>
        </p:nvPicPr>
        <p:blipFill>
          <a:blip r:embed="rId5"/>
          <a:stretch>
            <a:fillRect/>
          </a:stretch>
        </p:blipFill>
        <p:spPr>
          <a:xfrm>
            <a:off x="914400" y="742950"/>
            <a:ext cx="2561983" cy="1920240"/>
          </a:xfrm>
          <a:prstGeom prst="rect">
            <a:avLst/>
          </a:prstGeom>
        </p:spPr>
      </p:pic>
      <p:sp>
        <p:nvSpPr>
          <p:cNvPr id="6" name="Rectangle 2">
            <a:extLst>
              <a:ext uri="{FF2B5EF4-FFF2-40B4-BE49-F238E27FC236}">
                <a16:creationId xmlns:a16="http://schemas.microsoft.com/office/drawing/2014/main" xmlns="" id="{82C6A659-A9DA-4575-8DE1-8D618B5C4467}"/>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29945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0" y="922338"/>
            <a:ext cx="5954031" cy="3749040"/>
          </a:xfrm>
          <a:prstGeom prst="rect">
            <a:avLst/>
          </a:prstGeom>
        </p:spPr>
      </p:pic>
      <p:sp>
        <p:nvSpPr>
          <p:cNvPr id="6"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Restricted Substances – What?</a:t>
            </a:r>
          </a:p>
        </p:txBody>
      </p:sp>
      <p:pic>
        <p:nvPicPr>
          <p:cNvPr id="4" name="Picture 3"/>
          <p:cNvPicPr>
            <a:picLocks noChangeAspect="1"/>
          </p:cNvPicPr>
          <p:nvPr/>
        </p:nvPicPr>
        <p:blipFill>
          <a:blip r:embed="rId4"/>
          <a:stretch>
            <a:fillRect/>
          </a:stretch>
        </p:blipFill>
        <p:spPr>
          <a:xfrm>
            <a:off x="84819" y="768057"/>
            <a:ext cx="2811564" cy="4023360"/>
          </a:xfrm>
          <a:prstGeom prst="rect">
            <a:avLst/>
          </a:prstGeom>
        </p:spPr>
      </p:pic>
      <p:sp>
        <p:nvSpPr>
          <p:cNvPr id="5" name="Rectangle 2">
            <a:extLst>
              <a:ext uri="{FF2B5EF4-FFF2-40B4-BE49-F238E27FC236}">
                <a16:creationId xmlns:a16="http://schemas.microsoft.com/office/drawing/2014/main" xmlns="" id="{FF5366C7-FADB-42C3-B92C-5C00970B89C0}"/>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917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Restricted Substances – Where?</a:t>
            </a:r>
          </a:p>
        </p:txBody>
      </p:sp>
      <p:grpSp>
        <p:nvGrpSpPr>
          <p:cNvPr id="5" name="Group 4"/>
          <p:cNvGrpSpPr/>
          <p:nvPr/>
        </p:nvGrpSpPr>
        <p:grpSpPr>
          <a:xfrm>
            <a:off x="5181600" y="817691"/>
            <a:ext cx="3733800" cy="3795446"/>
            <a:chOff x="4648200" y="912813"/>
            <a:chExt cx="4248150" cy="3795446"/>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2813"/>
              <a:ext cx="2921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4648200" y="3538708"/>
              <a:ext cx="42481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effectLst/>
                  <a:uLnTx/>
                  <a:uFillTx/>
                  <a:latin typeface="Calibri" pitchFamily="34" charset="0"/>
                  <a:cs typeface="Arial" charset="0"/>
                </a:rPr>
                <a:t>Hat Shaping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effectLst/>
                  <a:uLnTx/>
                  <a:uFillTx/>
                  <a:latin typeface="Calibri" pitchFamily="34" charset="0"/>
                  <a:cs typeface="Arial" charset="0"/>
                </a:rPr>
                <a:t>Formaldehyde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Calibri" pitchFamily="34"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effectLst/>
                  <a:uLnTx/>
                  <a:uFillTx/>
                  <a:latin typeface="Calibri" pitchFamily="34" charset="0"/>
                  <a:cs typeface="Arial" charset="0"/>
                </a:rPr>
                <a:t> </a:t>
              </a:r>
              <a:r>
                <a:rPr kumimoji="0" lang="en-US" altLang="en-US" sz="600" b="0" i="0" u="sng" strike="noStrike" kern="0" cap="none" spc="0" normalizeH="0" baseline="0" noProof="0" dirty="0">
                  <a:ln>
                    <a:noFill/>
                  </a:ln>
                  <a:effectLst/>
                  <a:uLnTx/>
                  <a:uFillTx/>
                  <a:latin typeface="Calibri" pitchFamily="34" charset="0"/>
                  <a:cs typeface="Arial" charset="0"/>
                </a:rPr>
                <a:t>http://www.afirm-group.com/presentations/2007/Frazier%202007%201.pdf</a:t>
              </a:r>
            </a:p>
          </p:txBody>
        </p:sp>
      </p:grpSp>
      <p:pic>
        <p:nvPicPr>
          <p:cNvPr id="6" name="Picture 5"/>
          <p:cNvPicPr>
            <a:picLocks noChangeAspect="1"/>
          </p:cNvPicPr>
          <p:nvPr/>
        </p:nvPicPr>
        <p:blipFill>
          <a:blip r:embed="rId4"/>
          <a:stretch>
            <a:fillRect/>
          </a:stretch>
        </p:blipFill>
        <p:spPr>
          <a:xfrm>
            <a:off x="428625" y="1047750"/>
            <a:ext cx="4439936" cy="2651760"/>
          </a:xfrm>
          <a:prstGeom prst="rect">
            <a:avLst/>
          </a:prstGeom>
        </p:spPr>
      </p:pic>
      <p:sp>
        <p:nvSpPr>
          <p:cNvPr id="7" name="Rectangle 2">
            <a:extLst>
              <a:ext uri="{FF2B5EF4-FFF2-40B4-BE49-F238E27FC236}">
                <a16:creationId xmlns:a16="http://schemas.microsoft.com/office/drawing/2014/main" xmlns="" id="{86D196B1-A1F0-4D27-8C6D-45A2A104F07A}"/>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1891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Restricted Substances – How?</a:t>
            </a:r>
          </a:p>
        </p:txBody>
      </p:sp>
      <p:pic>
        <p:nvPicPr>
          <p:cNvPr id="4" name="Picture 3"/>
          <p:cNvPicPr>
            <a:picLocks noChangeAspect="1"/>
          </p:cNvPicPr>
          <p:nvPr/>
        </p:nvPicPr>
        <p:blipFill>
          <a:blip r:embed="rId3"/>
          <a:stretch>
            <a:fillRect/>
          </a:stretch>
        </p:blipFill>
        <p:spPr>
          <a:xfrm>
            <a:off x="2026935" y="742950"/>
            <a:ext cx="5032980" cy="4206240"/>
          </a:xfrm>
          <a:prstGeom prst="rect">
            <a:avLst/>
          </a:prstGeom>
        </p:spPr>
      </p:pic>
    </p:spTree>
    <p:extLst>
      <p:ext uri="{BB962C8B-B14F-4D97-AF65-F5344CB8AC3E}">
        <p14:creationId xmlns:p14="http://schemas.microsoft.com/office/powerpoint/2010/main" val="16544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Restricted Substances - Control</a:t>
            </a:r>
          </a:p>
        </p:txBody>
      </p:sp>
      <p:pic>
        <p:nvPicPr>
          <p:cNvPr id="4" name="Picture 3">
            <a:extLst>
              <a:ext uri="{FF2B5EF4-FFF2-40B4-BE49-F238E27FC236}">
                <a16:creationId xmlns:a16="http://schemas.microsoft.com/office/drawing/2014/main" xmlns="" id="{D8FE75BF-8871-450C-8538-306B221F6A60}"/>
              </a:ext>
            </a:extLst>
          </p:cNvPr>
          <p:cNvPicPr>
            <a:picLocks noChangeAspect="1"/>
          </p:cNvPicPr>
          <p:nvPr/>
        </p:nvPicPr>
        <p:blipFill>
          <a:blip r:embed="rId3"/>
          <a:stretch>
            <a:fillRect/>
          </a:stretch>
        </p:blipFill>
        <p:spPr>
          <a:xfrm>
            <a:off x="5479179" y="648018"/>
            <a:ext cx="3116476" cy="4023360"/>
          </a:xfrm>
          <a:prstGeom prst="rect">
            <a:avLst/>
          </a:prstGeom>
        </p:spPr>
      </p:pic>
      <p:pic>
        <p:nvPicPr>
          <p:cNvPr id="5" name="Picture 4">
            <a:extLst>
              <a:ext uri="{FF2B5EF4-FFF2-40B4-BE49-F238E27FC236}">
                <a16:creationId xmlns:a16="http://schemas.microsoft.com/office/drawing/2014/main" xmlns="" id="{1E5610FD-7BF7-42F8-ADBF-0B334A247056}"/>
              </a:ext>
            </a:extLst>
          </p:cNvPr>
          <p:cNvPicPr>
            <a:picLocks noChangeAspect="1"/>
          </p:cNvPicPr>
          <p:nvPr/>
        </p:nvPicPr>
        <p:blipFill>
          <a:blip r:embed="rId4"/>
          <a:stretch>
            <a:fillRect/>
          </a:stretch>
        </p:blipFill>
        <p:spPr>
          <a:xfrm>
            <a:off x="185441" y="739458"/>
            <a:ext cx="5103988" cy="3840480"/>
          </a:xfrm>
          <a:prstGeom prst="rect">
            <a:avLst/>
          </a:prstGeom>
        </p:spPr>
      </p:pic>
      <p:sp>
        <p:nvSpPr>
          <p:cNvPr id="9" name="Rectangle 2">
            <a:extLst>
              <a:ext uri="{FF2B5EF4-FFF2-40B4-BE49-F238E27FC236}">
                <a16:creationId xmlns:a16="http://schemas.microsoft.com/office/drawing/2014/main" xmlns="" id="{ADDAAACA-C65D-485F-9067-5EFF93F08269}"/>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9690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xmlns="" id="{ADDAAACA-C65D-485F-9067-5EFF93F08269}"/>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pic>
        <p:nvPicPr>
          <p:cNvPr id="3" name="Picture 2">
            <a:extLst>
              <a:ext uri="{FF2B5EF4-FFF2-40B4-BE49-F238E27FC236}">
                <a16:creationId xmlns:a16="http://schemas.microsoft.com/office/drawing/2014/main" xmlns="" id="{BE7841DB-1A17-482C-9E78-3E1DC57BCCA4}"/>
              </a:ext>
            </a:extLst>
          </p:cNvPr>
          <p:cNvPicPr>
            <a:picLocks noChangeAspect="1"/>
          </p:cNvPicPr>
          <p:nvPr/>
        </p:nvPicPr>
        <p:blipFill>
          <a:blip r:embed="rId3"/>
          <a:stretch>
            <a:fillRect/>
          </a:stretch>
        </p:blipFill>
        <p:spPr>
          <a:xfrm>
            <a:off x="981149" y="152977"/>
            <a:ext cx="7181702" cy="4754880"/>
          </a:xfrm>
          <a:prstGeom prst="rect">
            <a:avLst/>
          </a:prstGeom>
        </p:spPr>
      </p:pic>
      <p:sp>
        <p:nvSpPr>
          <p:cNvPr id="7" name="Rectangle 6">
            <a:extLst>
              <a:ext uri="{FF2B5EF4-FFF2-40B4-BE49-F238E27FC236}">
                <a16:creationId xmlns:a16="http://schemas.microsoft.com/office/drawing/2014/main" xmlns="" id="{112FB7C8-1DA5-4B29-8224-2005C719C193}"/>
              </a:ext>
            </a:extLst>
          </p:cNvPr>
          <p:cNvSpPr/>
          <p:nvPr/>
        </p:nvSpPr>
        <p:spPr>
          <a:xfrm>
            <a:off x="981149" y="4927198"/>
            <a:ext cx="4572000" cy="184666"/>
          </a:xfrm>
          <a:prstGeom prst="rect">
            <a:avLst/>
          </a:prstGeom>
        </p:spPr>
        <p:txBody>
          <a:bodyPr>
            <a:spAutoFit/>
          </a:bodyPr>
          <a:lstStyle/>
          <a:p>
            <a:r>
              <a:rPr lang="en-US" sz="600" dirty="0">
                <a:solidFill>
                  <a:srgbClr val="000000"/>
                </a:solidFill>
                <a:latin typeface="Calibri" panose="020F0502020204030204" pitchFamily="34" charset="0"/>
                <a:cs typeface="Calibri" panose="020F0502020204030204" pitchFamily="34" charset="0"/>
              </a:rPr>
              <a:t>https://www.newbalance.com/responsible-leadership/product.html#rs</a:t>
            </a:r>
          </a:p>
        </p:txBody>
      </p:sp>
    </p:spTree>
    <p:extLst>
      <p:ext uri="{BB962C8B-B14F-4D97-AF65-F5344CB8AC3E}">
        <p14:creationId xmlns:p14="http://schemas.microsoft.com/office/powerpoint/2010/main" val="2633190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Restricted Substances - Control</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22338"/>
            <a:ext cx="3632817"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7231"/>
          <a:stretch/>
        </p:blipFill>
        <p:spPr bwMode="auto">
          <a:xfrm>
            <a:off x="4568437" y="2078629"/>
            <a:ext cx="3870088"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3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Metrics/KPIs</a:t>
            </a:r>
          </a:p>
        </p:txBody>
      </p:sp>
      <p:sp>
        <p:nvSpPr>
          <p:cNvPr id="9" name="TextBox 8"/>
          <p:cNvSpPr txBox="1"/>
          <p:nvPr/>
        </p:nvSpPr>
        <p:spPr>
          <a:xfrm>
            <a:off x="3352800" y="599172"/>
            <a:ext cx="2209800" cy="646331"/>
          </a:xfrm>
          <a:prstGeom prst="rect">
            <a:avLst/>
          </a:prstGeom>
          <a:noFill/>
        </p:spPr>
        <p:txBody>
          <a:bodyPr wrap="square" rtlCol="0">
            <a:spAutoFit/>
          </a:bodyPr>
          <a:lstStyle/>
          <a:p>
            <a:pPr algn="ctr"/>
            <a:r>
              <a:rPr lang="en-US" dirty="0">
                <a:latin typeface="Calibri" panose="020F0502020204030204" pitchFamily="34" charset="0"/>
              </a:rPr>
              <a:t>Examples</a:t>
            </a:r>
          </a:p>
          <a:p>
            <a:pPr algn="ctr"/>
            <a:r>
              <a:rPr lang="en-US" dirty="0">
                <a:latin typeface="Calibri" panose="020F0502020204030204" pitchFamily="34" charset="0"/>
              </a:rPr>
              <a:t> Not Real Data</a:t>
            </a:r>
          </a:p>
        </p:txBody>
      </p:sp>
      <p:pic>
        <p:nvPicPr>
          <p:cNvPr id="5" name="Picture 4"/>
          <p:cNvPicPr>
            <a:picLocks noChangeAspect="1"/>
          </p:cNvPicPr>
          <p:nvPr/>
        </p:nvPicPr>
        <p:blipFill>
          <a:blip r:embed="rId3"/>
          <a:stretch>
            <a:fillRect/>
          </a:stretch>
        </p:blipFill>
        <p:spPr>
          <a:xfrm>
            <a:off x="5562599" y="1104480"/>
            <a:ext cx="2926080" cy="1757207"/>
          </a:xfrm>
          <a:prstGeom prst="rect">
            <a:avLst/>
          </a:prstGeom>
        </p:spPr>
      </p:pic>
      <p:pic>
        <p:nvPicPr>
          <p:cNvPr id="2" name="Picture 1"/>
          <p:cNvPicPr>
            <a:picLocks noChangeAspect="1"/>
          </p:cNvPicPr>
          <p:nvPr/>
        </p:nvPicPr>
        <p:blipFill>
          <a:blip r:embed="rId4"/>
          <a:stretch>
            <a:fillRect/>
          </a:stretch>
        </p:blipFill>
        <p:spPr>
          <a:xfrm>
            <a:off x="415537" y="1104480"/>
            <a:ext cx="2950351" cy="1737360"/>
          </a:xfrm>
          <a:prstGeom prst="rect">
            <a:avLst/>
          </a:prstGeom>
        </p:spPr>
      </p:pic>
      <p:pic>
        <p:nvPicPr>
          <p:cNvPr id="7" name="Picture 6"/>
          <p:cNvPicPr>
            <a:picLocks noChangeAspect="1"/>
          </p:cNvPicPr>
          <p:nvPr/>
        </p:nvPicPr>
        <p:blipFill>
          <a:blip r:embed="rId5"/>
          <a:stretch>
            <a:fillRect/>
          </a:stretch>
        </p:blipFill>
        <p:spPr>
          <a:xfrm>
            <a:off x="402449" y="3023983"/>
            <a:ext cx="2950351" cy="1737360"/>
          </a:xfrm>
          <a:prstGeom prst="rect">
            <a:avLst/>
          </a:prstGeom>
        </p:spPr>
      </p:pic>
      <p:pic>
        <p:nvPicPr>
          <p:cNvPr id="10" name="Picture 9"/>
          <p:cNvPicPr>
            <a:picLocks noChangeAspect="1"/>
          </p:cNvPicPr>
          <p:nvPr/>
        </p:nvPicPr>
        <p:blipFill>
          <a:blip r:embed="rId6"/>
          <a:stretch>
            <a:fillRect/>
          </a:stretch>
        </p:blipFill>
        <p:spPr>
          <a:xfrm>
            <a:off x="5576730" y="3023983"/>
            <a:ext cx="2926080" cy="1758761"/>
          </a:xfrm>
          <a:prstGeom prst="rect">
            <a:avLst/>
          </a:prstGeom>
        </p:spPr>
      </p:pic>
    </p:spTree>
    <p:extLst>
      <p:ext uri="{BB962C8B-B14F-4D97-AF65-F5344CB8AC3E}">
        <p14:creationId xmlns:p14="http://schemas.microsoft.com/office/powerpoint/2010/main" val="35937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88" y="438150"/>
            <a:ext cx="1834256"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24" y="3147060"/>
            <a:ext cx="2180583"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895366"/>
            <a:ext cx="220551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876550"/>
            <a:ext cx="2841498"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078230"/>
            <a:ext cx="3441468"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457200" y="315929"/>
            <a:ext cx="8229600" cy="1139825"/>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Traditional EHS Role</a:t>
            </a:r>
          </a:p>
        </p:txBody>
      </p:sp>
      <p:sp>
        <p:nvSpPr>
          <p:cNvPr id="8" name="Rectangle 2">
            <a:extLst>
              <a:ext uri="{FF2B5EF4-FFF2-40B4-BE49-F238E27FC236}">
                <a16:creationId xmlns:a16="http://schemas.microsoft.com/office/drawing/2014/main" xmlns="" id="{ED609A8A-1FD4-460A-BDD8-0F18ECCF4F62}"/>
              </a:ext>
            </a:extLst>
          </p:cNvPr>
          <p:cNvSpPr txBox="1">
            <a:spLocks noChangeArrowheads="1"/>
          </p:cNvSpPr>
          <p:nvPr/>
        </p:nvSpPr>
        <p:spPr>
          <a:xfrm>
            <a:off x="6553200" y="4590171"/>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19805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p:cNvSpPr>
          <p:nvPr/>
        </p:nvSpPr>
        <p:spPr bwMode="auto">
          <a:xfrm>
            <a:off x="749300" y="5954"/>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4400" dirty="0">
                <a:solidFill>
                  <a:schemeClr val="bg1"/>
                </a:solidFill>
                <a:latin typeface="Calibri" pitchFamily="34" charset="0"/>
                <a:cs typeface="Arial" charset="0"/>
              </a:rPr>
              <a:t>Education </a:t>
            </a:r>
            <a:r>
              <a:rPr lang="en-US" altLang="en-US" sz="3600" dirty="0">
                <a:solidFill>
                  <a:schemeClr val="bg1"/>
                </a:solidFill>
                <a:latin typeface="Calibri" pitchFamily="34" charset="0"/>
                <a:cs typeface="Arial" charset="0"/>
              </a:rPr>
              <a:t>and</a:t>
            </a:r>
            <a:r>
              <a:rPr lang="en-US" altLang="en-US" sz="4400" dirty="0">
                <a:solidFill>
                  <a:schemeClr val="bg1"/>
                </a:solidFill>
                <a:latin typeface="Calibri" pitchFamily="34" charset="0"/>
                <a:cs typeface="Arial" charset="0"/>
              </a:rPr>
              <a:t> Mentoring</a:t>
            </a:r>
          </a:p>
          <a:p>
            <a:pPr algn="ctr" eaLnBrk="1" hangingPunct="1"/>
            <a:r>
              <a:rPr lang="en-US" altLang="en-US" sz="3600" dirty="0">
                <a:solidFill>
                  <a:schemeClr val="bg1"/>
                </a:solidFill>
                <a:latin typeface="Calibri" pitchFamily="34" charset="0"/>
                <a:cs typeface="Arial" charset="0"/>
              </a:rPr>
              <a:t>Mentoring Organizations</a:t>
            </a:r>
          </a:p>
        </p:txBody>
      </p:sp>
      <p:pic>
        <p:nvPicPr>
          <p:cNvPr id="2" name="Picture 1"/>
          <p:cNvPicPr>
            <a:picLocks noChangeAspect="1"/>
          </p:cNvPicPr>
          <p:nvPr/>
        </p:nvPicPr>
        <p:blipFill>
          <a:blip r:embed="rId3"/>
          <a:stretch>
            <a:fillRect/>
          </a:stretch>
        </p:blipFill>
        <p:spPr>
          <a:xfrm>
            <a:off x="487362" y="1200150"/>
            <a:ext cx="8296275" cy="3457575"/>
          </a:xfrm>
          <a:prstGeom prst="rect">
            <a:avLst/>
          </a:prstGeom>
        </p:spPr>
      </p:pic>
      <p:sp>
        <p:nvSpPr>
          <p:cNvPr id="5" name="Rectangle 2"/>
          <p:cNvSpPr txBox="1">
            <a:spLocks noChangeArrowheads="1"/>
          </p:cNvSpPr>
          <p:nvPr/>
        </p:nvSpPr>
        <p:spPr>
          <a:xfrm>
            <a:off x="428625" y="133350"/>
            <a:ext cx="8229600" cy="788988"/>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Example CSR Programs: Factory Wastewater</a:t>
            </a:r>
          </a:p>
        </p:txBody>
      </p:sp>
      <p:sp>
        <p:nvSpPr>
          <p:cNvPr id="6" name="Rectangle 2">
            <a:extLst>
              <a:ext uri="{FF2B5EF4-FFF2-40B4-BE49-F238E27FC236}">
                <a16:creationId xmlns:a16="http://schemas.microsoft.com/office/drawing/2014/main" xmlns="" id="{A6AEC1E0-3D77-4A9C-999C-B95A619C2F26}"/>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1084315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1200150"/>
            <a:ext cx="4495800" cy="2952750"/>
          </a:xfrm>
          <a:prstGeom prst="rect">
            <a:avLst/>
          </a:prstGeom>
        </p:spPr>
      </p:pic>
      <p:pic>
        <p:nvPicPr>
          <p:cNvPr id="6" name="Picture 5"/>
          <p:cNvPicPr>
            <a:picLocks noChangeAspect="1"/>
          </p:cNvPicPr>
          <p:nvPr/>
        </p:nvPicPr>
        <p:blipFill>
          <a:blip r:embed="rId4"/>
          <a:stretch>
            <a:fillRect/>
          </a:stretch>
        </p:blipFill>
        <p:spPr>
          <a:xfrm>
            <a:off x="4800600" y="1442085"/>
            <a:ext cx="4168052" cy="2468880"/>
          </a:xfrm>
          <a:prstGeom prst="rect">
            <a:avLst/>
          </a:prstGeom>
        </p:spPr>
      </p:pic>
      <p:pic>
        <p:nvPicPr>
          <p:cNvPr id="4" name="Picture 3"/>
          <p:cNvPicPr>
            <a:picLocks noChangeAspect="1"/>
          </p:cNvPicPr>
          <p:nvPr/>
        </p:nvPicPr>
        <p:blipFill>
          <a:blip r:embed="rId5"/>
          <a:stretch>
            <a:fillRect/>
          </a:stretch>
        </p:blipFill>
        <p:spPr>
          <a:xfrm>
            <a:off x="3048000" y="2082165"/>
            <a:ext cx="2726367" cy="1188720"/>
          </a:xfrm>
          <a:prstGeom prst="rect">
            <a:avLst/>
          </a:prstGeom>
        </p:spPr>
      </p:pic>
      <p:sp>
        <p:nvSpPr>
          <p:cNvPr id="5" name="Rectangle 2">
            <a:extLst>
              <a:ext uri="{FF2B5EF4-FFF2-40B4-BE49-F238E27FC236}">
                <a16:creationId xmlns:a16="http://schemas.microsoft.com/office/drawing/2014/main" xmlns="" id="{46CE8D65-9A4F-4BC9-A045-AB8476667E66}"/>
              </a:ext>
            </a:extLst>
          </p:cNvPr>
          <p:cNvSpPr txBox="1">
            <a:spLocks noChangeArrowheads="1"/>
          </p:cNvSpPr>
          <p:nvPr/>
        </p:nvSpPr>
        <p:spPr>
          <a:xfrm>
            <a:off x="7037417" y="491062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4016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0" y="438150"/>
            <a:ext cx="7772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r>
              <a:rPr lang="en-US" altLang="en-US" sz="4400" kern="0" dirty="0">
                <a:solidFill>
                  <a:srgbClr val="00B050"/>
                </a:solidFill>
                <a:latin typeface="Calibri" panose="020F0502020204030204" pitchFamily="34" charset="0"/>
              </a:rPr>
              <a:t>THANK YOU</a:t>
            </a: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solidFill>
                  <a:schemeClr val="tx1"/>
                </a:solidFill>
                <a:latin typeface="Calibri" panose="020F0502020204030204" pitchFamily="34" charset="0"/>
              </a:rPr>
              <a:t>Matt Conway CHMM, CSP</a:t>
            </a:r>
            <a:r>
              <a:rPr lang="en-US" altLang="en-US" sz="3200" kern="0" dirty="0">
                <a:latin typeface="Calibri" panose="020F0502020204030204" pitchFamily="34" charset="0"/>
              </a:rPr>
              <a:t/>
            </a:r>
            <a:br>
              <a:rPr lang="en-US" altLang="en-US" sz="3200" kern="0" dirty="0">
                <a:latin typeface="Calibri" panose="020F0502020204030204" pitchFamily="34" charset="0"/>
              </a:rPr>
            </a:br>
            <a:r>
              <a:rPr lang="en-US" altLang="en-US" sz="3200" kern="0" dirty="0">
                <a:solidFill>
                  <a:schemeClr val="tx1"/>
                </a:solidFill>
                <a:latin typeface="Calibri" panose="020F0502020204030204" pitchFamily="34" charset="0"/>
              </a:rPr>
              <a:t/>
            </a:r>
            <a:br>
              <a:rPr lang="en-US" altLang="en-US" sz="3200" kern="0" dirty="0">
                <a:solidFill>
                  <a:schemeClr val="tx1"/>
                </a:solidFill>
                <a:latin typeface="Calibri" panose="020F0502020204030204" pitchFamily="34" charset="0"/>
              </a:rPr>
            </a:br>
            <a:endParaRPr lang="en-US" altLang="en-US" sz="3200" kern="0" dirty="0">
              <a:solidFill>
                <a:schemeClr val="tx1"/>
              </a:solidFill>
              <a:latin typeface="Calibri" panose="020F0502020204030204" pitchFamily="34" charset="0"/>
            </a:endParaRPr>
          </a:p>
        </p:txBody>
      </p:sp>
    </p:spTree>
    <p:extLst>
      <p:ext uri="{BB962C8B-B14F-4D97-AF65-F5344CB8AC3E}">
        <p14:creationId xmlns:p14="http://schemas.microsoft.com/office/powerpoint/2010/main" val="57085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4" y="819150"/>
            <a:ext cx="9118636"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381000" y="209550"/>
            <a:ext cx="8229600" cy="1139825"/>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Traditional EHS Role</a:t>
            </a:r>
          </a:p>
        </p:txBody>
      </p:sp>
      <p:sp>
        <p:nvSpPr>
          <p:cNvPr id="4" name="Rectangle 2">
            <a:extLst>
              <a:ext uri="{FF2B5EF4-FFF2-40B4-BE49-F238E27FC236}">
                <a16:creationId xmlns:a16="http://schemas.microsoft.com/office/drawing/2014/main" xmlns="" id="{BEFE471D-3FBE-44E1-92E2-7057B38A1A6A}"/>
              </a:ext>
            </a:extLst>
          </p:cNvPr>
          <p:cNvSpPr txBox="1">
            <a:spLocks noChangeArrowheads="1"/>
          </p:cNvSpPr>
          <p:nvPr/>
        </p:nvSpPr>
        <p:spPr>
          <a:xfrm>
            <a:off x="6934200" y="493395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118771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20955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Sustainability</a:t>
            </a:r>
          </a:p>
        </p:txBody>
      </p:sp>
      <p:pic>
        <p:nvPicPr>
          <p:cNvPr id="2" name="Picture 1"/>
          <p:cNvPicPr>
            <a:picLocks noChangeAspect="1"/>
          </p:cNvPicPr>
          <p:nvPr/>
        </p:nvPicPr>
        <p:blipFill>
          <a:blip r:embed="rId3"/>
          <a:stretch>
            <a:fillRect/>
          </a:stretch>
        </p:blipFill>
        <p:spPr>
          <a:xfrm>
            <a:off x="1003710" y="2801700"/>
            <a:ext cx="2114550" cy="2019300"/>
          </a:xfrm>
          <a:prstGeom prst="rect">
            <a:avLst/>
          </a:prstGeom>
        </p:spPr>
      </p:pic>
      <p:pic>
        <p:nvPicPr>
          <p:cNvPr id="4" name="Picture 3"/>
          <p:cNvPicPr>
            <a:picLocks noChangeAspect="1"/>
          </p:cNvPicPr>
          <p:nvPr/>
        </p:nvPicPr>
        <p:blipFill>
          <a:blip r:embed="rId4"/>
          <a:stretch>
            <a:fillRect/>
          </a:stretch>
        </p:blipFill>
        <p:spPr>
          <a:xfrm>
            <a:off x="1312500" y="779462"/>
            <a:ext cx="1835970" cy="1828800"/>
          </a:xfrm>
          <a:prstGeom prst="rect">
            <a:avLst/>
          </a:prstGeom>
        </p:spPr>
      </p:pic>
      <p:pic>
        <p:nvPicPr>
          <p:cNvPr id="6" name="Picture 5"/>
          <p:cNvPicPr>
            <a:picLocks noChangeAspect="1"/>
          </p:cNvPicPr>
          <p:nvPr/>
        </p:nvPicPr>
        <p:blipFill>
          <a:blip r:embed="rId5"/>
          <a:stretch>
            <a:fillRect/>
          </a:stretch>
        </p:blipFill>
        <p:spPr>
          <a:xfrm>
            <a:off x="4419600" y="2800350"/>
            <a:ext cx="4141530" cy="2103120"/>
          </a:xfrm>
          <a:prstGeom prst="rect">
            <a:avLst/>
          </a:prstGeom>
        </p:spPr>
      </p:pic>
      <p:pic>
        <p:nvPicPr>
          <p:cNvPr id="5" name="Picture 4"/>
          <p:cNvPicPr>
            <a:picLocks noChangeAspect="1"/>
          </p:cNvPicPr>
          <p:nvPr/>
        </p:nvPicPr>
        <p:blipFill>
          <a:blip r:embed="rId6"/>
          <a:stretch>
            <a:fillRect/>
          </a:stretch>
        </p:blipFill>
        <p:spPr>
          <a:xfrm>
            <a:off x="4724400" y="755589"/>
            <a:ext cx="2974032" cy="1920240"/>
          </a:xfrm>
          <a:prstGeom prst="rect">
            <a:avLst/>
          </a:prstGeom>
        </p:spPr>
      </p:pic>
      <p:sp>
        <p:nvSpPr>
          <p:cNvPr id="7" name="Rectangle 2">
            <a:extLst>
              <a:ext uri="{FF2B5EF4-FFF2-40B4-BE49-F238E27FC236}">
                <a16:creationId xmlns:a16="http://schemas.microsoft.com/office/drawing/2014/main" xmlns="" id="{6F1F9CA7-ACDE-4659-9CF5-057D80A00EEF}"/>
              </a:ext>
            </a:extLst>
          </p:cNvPr>
          <p:cNvSpPr txBox="1">
            <a:spLocks noChangeArrowheads="1"/>
          </p:cNvSpPr>
          <p:nvPr/>
        </p:nvSpPr>
        <p:spPr>
          <a:xfrm>
            <a:off x="7158131" y="490347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40085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0" y="1043777"/>
            <a:ext cx="4389120" cy="2796600"/>
          </a:xfrm>
          <a:prstGeom prst="rect">
            <a:avLst/>
          </a:prstGeom>
        </p:spPr>
      </p:pic>
      <p:sp>
        <p:nvSpPr>
          <p:cNvPr id="19"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New Challenges</a:t>
            </a:r>
          </a:p>
        </p:txBody>
      </p:sp>
      <p:pic>
        <p:nvPicPr>
          <p:cNvPr id="5" name="Picture 4"/>
          <p:cNvPicPr>
            <a:picLocks noChangeAspect="1"/>
          </p:cNvPicPr>
          <p:nvPr/>
        </p:nvPicPr>
        <p:blipFill>
          <a:blip r:embed="rId4"/>
          <a:stretch>
            <a:fillRect/>
          </a:stretch>
        </p:blipFill>
        <p:spPr>
          <a:xfrm>
            <a:off x="381000" y="2442077"/>
            <a:ext cx="3883489" cy="1188823"/>
          </a:xfrm>
          <a:prstGeom prst="rect">
            <a:avLst/>
          </a:prstGeom>
        </p:spPr>
      </p:pic>
      <p:pic>
        <p:nvPicPr>
          <p:cNvPr id="6" name="Picture 5"/>
          <p:cNvPicPr>
            <a:picLocks noChangeAspect="1"/>
          </p:cNvPicPr>
          <p:nvPr/>
        </p:nvPicPr>
        <p:blipFill>
          <a:blip r:embed="rId5"/>
          <a:stretch>
            <a:fillRect/>
          </a:stretch>
        </p:blipFill>
        <p:spPr>
          <a:xfrm>
            <a:off x="1600200" y="506048"/>
            <a:ext cx="1188720" cy="1794294"/>
          </a:xfrm>
          <a:prstGeom prst="rect">
            <a:avLst/>
          </a:prstGeom>
        </p:spPr>
      </p:pic>
      <p:pic>
        <p:nvPicPr>
          <p:cNvPr id="8" name="Picture 7"/>
          <p:cNvPicPr>
            <a:picLocks noChangeAspect="1"/>
          </p:cNvPicPr>
          <p:nvPr/>
        </p:nvPicPr>
        <p:blipFill>
          <a:blip r:embed="rId6"/>
          <a:stretch>
            <a:fillRect/>
          </a:stretch>
        </p:blipFill>
        <p:spPr>
          <a:xfrm>
            <a:off x="228600" y="4123847"/>
            <a:ext cx="4572000" cy="659026"/>
          </a:xfrm>
          <a:prstGeom prst="rect">
            <a:avLst/>
          </a:prstGeom>
        </p:spPr>
      </p:pic>
      <p:sp>
        <p:nvSpPr>
          <p:cNvPr id="7" name="Rectangle 2">
            <a:extLst>
              <a:ext uri="{FF2B5EF4-FFF2-40B4-BE49-F238E27FC236}">
                <a16:creationId xmlns:a16="http://schemas.microsoft.com/office/drawing/2014/main" xmlns="" id="{0FB40B83-129B-4E18-95D0-1A097AF1FBC7}"/>
              </a:ext>
            </a:extLst>
          </p:cNvPr>
          <p:cNvSpPr txBox="1">
            <a:spLocks noChangeArrowheads="1"/>
          </p:cNvSpPr>
          <p:nvPr/>
        </p:nvSpPr>
        <p:spPr>
          <a:xfrm>
            <a:off x="6553200" y="4590171"/>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4287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42950"/>
            <a:ext cx="733785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a:grpSpLocks noChangeAspect="1"/>
          </p:cNvGrpSpPr>
          <p:nvPr/>
        </p:nvGrpSpPr>
        <p:grpSpPr>
          <a:xfrm>
            <a:off x="5037068" y="2710784"/>
            <a:ext cx="2651760" cy="1066142"/>
            <a:chOff x="5105400" y="2266950"/>
            <a:chExt cx="3411509" cy="1371600"/>
          </a:xfrm>
        </p:grpSpPr>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511" y="2266950"/>
              <a:ext cx="240639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bwMode="auto">
            <a:xfrm>
              <a:off x="5105400" y="2419350"/>
              <a:ext cx="996833" cy="457200"/>
            </a:xfrm>
            <a:prstGeom prst="line">
              <a:avLst/>
            </a:prstGeom>
            <a:solidFill>
              <a:schemeClr val="accent1"/>
            </a:solidFill>
            <a:ln w="254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1086636" y="1139944"/>
            <a:ext cx="1331115" cy="914400"/>
            <a:chOff x="541896" y="611704"/>
            <a:chExt cx="1331115" cy="914400"/>
          </a:xfrm>
        </p:grpSpPr>
        <p:pic>
          <p:nvPicPr>
            <p:cNvPr id="61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896" y="611704"/>
              <a:ext cx="82327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bwMode="auto">
            <a:xfrm>
              <a:off x="1235269" y="1118955"/>
              <a:ext cx="637742" cy="164108"/>
            </a:xfrm>
            <a:prstGeom prst="line">
              <a:avLst/>
            </a:prstGeom>
            <a:solidFill>
              <a:schemeClr val="accent1"/>
            </a:solidFill>
            <a:ln w="254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New Challenges</a:t>
            </a:r>
          </a:p>
        </p:txBody>
      </p:sp>
      <p:grpSp>
        <p:nvGrpSpPr>
          <p:cNvPr id="11" name="Group 10"/>
          <p:cNvGrpSpPr/>
          <p:nvPr/>
        </p:nvGrpSpPr>
        <p:grpSpPr>
          <a:xfrm>
            <a:off x="2375549" y="1885950"/>
            <a:ext cx="1779562" cy="2574056"/>
            <a:chOff x="2375549" y="1885950"/>
            <a:chExt cx="1779562" cy="2574056"/>
          </a:xfrm>
        </p:grpSpPr>
        <p:cxnSp>
          <p:nvCxnSpPr>
            <p:cNvPr id="3" name="Straight Connector 2"/>
            <p:cNvCxnSpPr/>
            <p:nvPr/>
          </p:nvCxnSpPr>
          <p:spPr bwMode="auto">
            <a:xfrm flipH="1" flipV="1">
              <a:off x="2375549" y="1885950"/>
              <a:ext cx="996750" cy="1339977"/>
            </a:xfrm>
            <a:prstGeom prst="line">
              <a:avLst/>
            </a:prstGeom>
            <a:solidFill>
              <a:schemeClr val="accent1"/>
            </a:solidFill>
            <a:ln w="254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rotWithShape="1">
            <a:blip r:embed="rId6"/>
            <a:srcRect l="3935" t="8337" r="3935" b="24361"/>
            <a:stretch/>
          </p:blipFill>
          <p:spPr>
            <a:xfrm>
              <a:off x="2417751" y="3243855"/>
              <a:ext cx="1737360" cy="1216151"/>
            </a:xfrm>
            <a:prstGeom prst="rect">
              <a:avLst/>
            </a:prstGeom>
          </p:spPr>
        </p:pic>
      </p:grpSp>
      <p:grpSp>
        <p:nvGrpSpPr>
          <p:cNvPr id="12" name="Group 11"/>
          <p:cNvGrpSpPr/>
          <p:nvPr/>
        </p:nvGrpSpPr>
        <p:grpSpPr>
          <a:xfrm>
            <a:off x="4583325" y="1130494"/>
            <a:ext cx="2533755" cy="914400"/>
            <a:chOff x="4583325" y="1130494"/>
            <a:chExt cx="2533755" cy="914400"/>
          </a:xfrm>
        </p:grpSpPr>
        <p:pic>
          <p:nvPicPr>
            <p:cNvPr id="8" name="Picture 7"/>
            <p:cNvPicPr>
              <a:picLocks noChangeAspect="1"/>
            </p:cNvPicPr>
            <p:nvPr/>
          </p:nvPicPr>
          <p:blipFill>
            <a:blip r:embed="rId7"/>
            <a:stretch>
              <a:fillRect/>
            </a:stretch>
          </p:blipFill>
          <p:spPr>
            <a:xfrm>
              <a:off x="5638800" y="1130494"/>
              <a:ext cx="1478280" cy="914400"/>
            </a:xfrm>
            <a:prstGeom prst="rect">
              <a:avLst/>
            </a:prstGeom>
          </p:spPr>
        </p:pic>
        <p:cxnSp>
          <p:nvCxnSpPr>
            <p:cNvPr id="24" name="Straight Connector 23"/>
            <p:cNvCxnSpPr/>
            <p:nvPr/>
          </p:nvCxnSpPr>
          <p:spPr bwMode="auto">
            <a:xfrm>
              <a:off x="4583325" y="1587694"/>
              <a:ext cx="1055475" cy="39851"/>
            </a:xfrm>
            <a:prstGeom prst="line">
              <a:avLst/>
            </a:prstGeom>
            <a:solidFill>
              <a:schemeClr val="accent1"/>
            </a:solidFill>
            <a:ln w="25400"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Rectangle 2">
            <a:extLst>
              <a:ext uri="{FF2B5EF4-FFF2-40B4-BE49-F238E27FC236}">
                <a16:creationId xmlns:a16="http://schemas.microsoft.com/office/drawing/2014/main" xmlns="" id="{A7DA6A3A-C5BE-4B9B-A4B1-7AE7A14906E4}"/>
              </a:ext>
            </a:extLst>
          </p:cNvPr>
          <p:cNvSpPr txBox="1">
            <a:spLocks noChangeArrowheads="1"/>
          </p:cNvSpPr>
          <p:nvPr/>
        </p:nvSpPr>
        <p:spPr>
          <a:xfrm>
            <a:off x="7010400" y="4872779"/>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24838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868" t="3019" r="16793" b="3397"/>
          <a:stretch/>
        </p:blipFill>
        <p:spPr bwMode="auto">
          <a:xfrm>
            <a:off x="381000" y="1103935"/>
            <a:ext cx="3893573"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572000" y="960120"/>
            <a:ext cx="4210050" cy="3181350"/>
          </a:xfrm>
          <a:prstGeom prst="rect">
            <a:avLst/>
          </a:prstGeom>
        </p:spPr>
      </p:pic>
      <p:sp>
        <p:nvSpPr>
          <p:cNvPr id="7"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New Challenges</a:t>
            </a:r>
          </a:p>
        </p:txBody>
      </p:sp>
      <p:sp>
        <p:nvSpPr>
          <p:cNvPr id="6" name="Rectangle 2">
            <a:extLst>
              <a:ext uri="{FF2B5EF4-FFF2-40B4-BE49-F238E27FC236}">
                <a16:creationId xmlns:a16="http://schemas.microsoft.com/office/drawing/2014/main" xmlns="" id="{1F041AE4-5A15-4519-A19E-5120AFDABA80}"/>
              </a:ext>
            </a:extLst>
          </p:cNvPr>
          <p:cNvSpPr txBox="1">
            <a:spLocks noChangeArrowheads="1"/>
          </p:cNvSpPr>
          <p:nvPr/>
        </p:nvSpPr>
        <p:spPr>
          <a:xfrm>
            <a:off x="6934200" y="4838700"/>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397979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14350"/>
            <a:ext cx="2775560"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39" y="2571750"/>
            <a:ext cx="2194560" cy="226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161120"/>
            <a:ext cx="2377440" cy="154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1000" y="118321"/>
            <a:ext cx="8229600" cy="569912"/>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3000" dirty="0">
                <a:solidFill>
                  <a:schemeClr val="tx1"/>
                </a:solidFill>
                <a:effectLst/>
                <a:latin typeface="Calibri" panose="020F0502020204030204" pitchFamily="34" charset="0"/>
              </a:rPr>
              <a:t>New Challenges</a:t>
            </a:r>
          </a:p>
        </p:txBody>
      </p:sp>
      <p:pic>
        <p:nvPicPr>
          <p:cNvPr id="2" name="Picture 1"/>
          <p:cNvPicPr>
            <a:picLocks noChangeAspect="1"/>
          </p:cNvPicPr>
          <p:nvPr/>
        </p:nvPicPr>
        <p:blipFill>
          <a:blip r:embed="rId6"/>
          <a:stretch>
            <a:fillRect/>
          </a:stretch>
        </p:blipFill>
        <p:spPr>
          <a:xfrm>
            <a:off x="3206143" y="3085594"/>
            <a:ext cx="2579313" cy="1737360"/>
          </a:xfrm>
          <a:prstGeom prst="rect">
            <a:avLst/>
          </a:prstGeom>
        </p:spPr>
      </p:pic>
      <p:grpSp>
        <p:nvGrpSpPr>
          <p:cNvPr id="7" name="Group 6"/>
          <p:cNvGrpSpPr/>
          <p:nvPr/>
        </p:nvGrpSpPr>
        <p:grpSpPr>
          <a:xfrm>
            <a:off x="6235373" y="856723"/>
            <a:ext cx="2646735" cy="3680539"/>
            <a:chOff x="6235373" y="856723"/>
            <a:chExt cx="2646735" cy="3680539"/>
          </a:xfrm>
        </p:grpSpPr>
        <p:pic>
          <p:nvPicPr>
            <p:cNvPr id="4" name="Picture 3"/>
            <p:cNvPicPr>
              <a:picLocks noChangeAspect="1"/>
            </p:cNvPicPr>
            <p:nvPr/>
          </p:nvPicPr>
          <p:blipFill>
            <a:blip r:embed="rId7"/>
            <a:stretch>
              <a:fillRect/>
            </a:stretch>
          </p:blipFill>
          <p:spPr>
            <a:xfrm>
              <a:off x="6235373" y="856723"/>
              <a:ext cx="2646735" cy="1645920"/>
            </a:xfrm>
            <a:prstGeom prst="rect">
              <a:avLst/>
            </a:prstGeom>
          </p:spPr>
        </p:pic>
        <p:pic>
          <p:nvPicPr>
            <p:cNvPr id="6" name="Picture 5"/>
            <p:cNvPicPr>
              <a:picLocks noChangeAspect="1"/>
            </p:cNvPicPr>
            <p:nvPr/>
          </p:nvPicPr>
          <p:blipFill>
            <a:blip r:embed="rId8"/>
            <a:stretch>
              <a:fillRect/>
            </a:stretch>
          </p:blipFill>
          <p:spPr>
            <a:xfrm>
              <a:off x="6506882" y="2708462"/>
              <a:ext cx="2103718" cy="1828800"/>
            </a:xfrm>
            <a:prstGeom prst="rect">
              <a:avLst/>
            </a:prstGeom>
          </p:spPr>
        </p:pic>
      </p:grpSp>
      <p:sp>
        <p:nvSpPr>
          <p:cNvPr id="10" name="Rectangle 2">
            <a:extLst>
              <a:ext uri="{FF2B5EF4-FFF2-40B4-BE49-F238E27FC236}">
                <a16:creationId xmlns:a16="http://schemas.microsoft.com/office/drawing/2014/main" xmlns="" id="{22FF8F43-D72D-40F6-8668-DE87AAFE8890}"/>
              </a:ext>
            </a:extLst>
          </p:cNvPr>
          <p:cNvSpPr txBox="1">
            <a:spLocks noChangeArrowheads="1"/>
          </p:cNvSpPr>
          <p:nvPr/>
        </p:nvSpPr>
        <p:spPr>
          <a:xfrm>
            <a:off x="7010400" y="4822954"/>
            <a:ext cx="1985869" cy="3048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0" hangingPunct="0">
              <a:defRPr/>
            </a:pPr>
            <a:r>
              <a:rPr lang="en-US" sz="900" dirty="0">
                <a:solidFill>
                  <a:srgbClr val="002060"/>
                </a:solidFill>
                <a:effectLst/>
                <a:latin typeface="Calibri" panose="020F0502020204030204" pitchFamily="34" charset="0"/>
              </a:rPr>
              <a:t>Images from internet open sources </a:t>
            </a:r>
          </a:p>
        </p:txBody>
      </p:sp>
    </p:spTree>
    <p:extLst>
      <p:ext uri="{BB962C8B-B14F-4D97-AF65-F5344CB8AC3E}">
        <p14:creationId xmlns:p14="http://schemas.microsoft.com/office/powerpoint/2010/main" val="13563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18E78DAFA3E94E83A1AC27F4D6E967" ma:contentTypeVersion="13" ma:contentTypeDescription="Create a new document." ma:contentTypeScope="" ma:versionID="ac49f5b541c7f9b5736b1a315116f386">
  <xsd:schema xmlns:xsd="http://www.w3.org/2001/XMLSchema" xmlns:xs="http://www.w3.org/2001/XMLSchema" xmlns:p="http://schemas.microsoft.com/office/2006/metadata/properties" xmlns:ns3="ee690ec1-d586-4092-aecd-78eea4b8e34c" xmlns:ns4="b382813a-edd3-46bf-8091-7919e1219487" targetNamespace="http://schemas.microsoft.com/office/2006/metadata/properties" ma:root="true" ma:fieldsID="81b80979ad7f8d5602c6f4bbe7508cfa" ns3:_="" ns4:_="">
    <xsd:import namespace="ee690ec1-d586-4092-aecd-78eea4b8e34c"/>
    <xsd:import namespace="b382813a-edd3-46bf-8091-7919e121948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90ec1-d586-4092-aecd-78eea4b8e34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2813a-edd3-46bf-8091-7919e121948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0052A4-3DE2-4095-8123-E4347371E4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690ec1-d586-4092-aecd-78eea4b8e34c"/>
    <ds:schemaRef ds:uri="b382813a-edd3-46bf-8091-7919e1219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56E062-30D2-4845-B3DA-A99E9EAC2222}">
  <ds:schemaRefs>
    <ds:schemaRef ds:uri="http://schemas.microsoft.com/sharepoint/v3/contenttype/forms"/>
  </ds:schemaRefs>
</ds:datastoreItem>
</file>

<file path=customXml/itemProps3.xml><?xml version="1.0" encoding="utf-8"?>
<ds:datastoreItem xmlns:ds="http://schemas.openxmlformats.org/officeDocument/2006/customXml" ds:itemID="{8A418D2B-00FD-4EDD-BD74-6092B231D82A}">
  <ds:schemaRefs>
    <ds:schemaRef ds:uri="http://schemas.microsoft.com/office/infopath/2007/PartnerControls"/>
    <ds:schemaRef ds:uri="http://purl.org/dc/elements/1.1/"/>
    <ds:schemaRef ds:uri="http://schemas.microsoft.com/office/2006/metadata/properties"/>
    <ds:schemaRef ds:uri="ee690ec1-d586-4092-aecd-78eea4b8e34c"/>
    <ds:schemaRef ds:uri="http://purl.org/dc/terms/"/>
    <ds:schemaRef ds:uri="http://schemas.openxmlformats.org/package/2006/metadata/core-properties"/>
    <ds:schemaRef ds:uri="b382813a-edd3-46bf-8091-7919e1219487"/>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6515</TotalTime>
  <Words>538</Words>
  <Application>Microsoft Office PowerPoint</Application>
  <PresentationFormat>On-screen Show (16:9)</PresentationFormat>
  <Paragraphs>132</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Ripple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Ping,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dc:creator>
  <cp:lastModifiedBy>jimth</cp:lastModifiedBy>
  <cp:revision>282</cp:revision>
  <dcterms:created xsi:type="dcterms:W3CDTF">2005-07-20T15:48:11Z</dcterms:created>
  <dcterms:modified xsi:type="dcterms:W3CDTF">2019-10-29T01:46:34Z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0x0101004518E78DAFA3E94E83A1AC27F4D6E967</vt:lpwstr>
  </property>
  <property fmtid="{D5CDD505-2E9C-101B-9397-08002B2CF9AE}" pid="3" name="_dlc_DocIdItemGuid">
    <vt:lpwstr>d60b2adc-44ee-4e23-af44-b56e7c2340b4</vt:lpwstr>
  </property>
</Properties>
</file>